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rels" ContentType="application/vnd.openxmlformats-package.relationships+xml"/>
  <Default Extension="jpeg" ContentType="image/jpeg"/>
  <Default Extension="xml" ContentType="application/xml"/>
  <Default Extension="vml" ContentType="application/vnd.openxmlformats-officedocument.vmlDrawing"/>
  <Override PartName="/ppt/slides/slide29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0.xml" ContentType="application/vnd.openxmlformats-officedocument.presentationml.slide+xml"/>
  <Override PartName="/ppt/presentation.xml" ContentType="application/vnd.openxmlformats-officedocument.presentationml.presentation.main+xml"/>
  <Override PartName="/ppt/slides/slide28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21.xml" ContentType="application/vnd.openxmlformats-officedocument.presentationml.slide+xml"/>
  <Override PartName="/ppt/slides/slide26.xml" ContentType="application/vnd.openxmlformats-officedocument.presentationml.slide+xml"/>
  <Override PartName="/ppt/slides/slide23.xml" ContentType="application/vnd.openxmlformats-officedocument.presentationml.slide+xml"/>
  <Override PartName="/ppt/slides/slide25.xml" ContentType="application/vnd.openxmlformats-officedocument.presentationml.slide+xml"/>
  <Override PartName="/ppt/slides/slide1.xml" ContentType="application/vnd.openxmlformats-officedocument.presentationml.slide+xml"/>
  <Override PartName="/ppt/slides/slide27.xml" ContentType="application/vnd.openxmlformats-officedocument.presentationml.slide+xml"/>
  <Override PartName="/ppt/slides/slide24.xml" ContentType="application/vnd.openxmlformats-officedocument.presentationml.slide+xml"/>
  <Override PartName="/ppt/slideMasters/slideMaster1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31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17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8.xml" ContentType="application/vnd.openxmlformats-officedocument.theme+xml"/>
  <Override PartName="/ppt/theme/theme7.xml" ContentType="application/vnd.openxmlformats-officedocument.theme+xml"/>
  <Override PartName="/ppt/theme/theme6.xml" ContentType="application/vnd.openxmlformats-officedocument.theme+xml"/>
  <Override PartName="/ppt/theme/theme5.xml" ContentType="application/vnd.openxmlformats-officedocument.theme+xml"/>
  <Override PartName="/ppt/theme/theme9.xml" ContentType="application/vnd.openxmlformats-officedocument.theme+xml"/>
  <Override PartName="/ppt/theme/theme14.xml" ContentType="application/vnd.openxmlformats-officedocument.theme+xml"/>
  <Override PartName="/ppt/theme/theme10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07" r:id="rId1"/>
    <p:sldMasterId id="2147483795" r:id="rId2"/>
    <p:sldMasterId id="2147483747" r:id="rId3"/>
    <p:sldMasterId id="2147483735" r:id="rId4"/>
    <p:sldMasterId id="2147483667" r:id="rId5"/>
    <p:sldMasterId id="2147483819" r:id="rId6"/>
    <p:sldMasterId id="2147483759" r:id="rId7"/>
    <p:sldMasterId id="2147483684" r:id="rId8"/>
    <p:sldMasterId id="2147483831" r:id="rId9"/>
    <p:sldMasterId id="2147483696" r:id="rId10"/>
    <p:sldMasterId id="2147483843" r:id="rId11"/>
    <p:sldMasterId id="2147483783" r:id="rId12"/>
    <p:sldMasterId id="2147483771" r:id="rId13"/>
    <p:sldMasterId id="2147483855" r:id="rId14"/>
    <p:sldMasterId id="2147483867" r:id="rId15"/>
  </p:sldMasterIdLst>
  <p:notesMasterIdLst>
    <p:notesMasterId r:id="rId50"/>
  </p:notesMasterIdLst>
  <p:handoutMasterIdLst>
    <p:handoutMasterId r:id="rId51"/>
  </p:handoutMasterIdLst>
  <p:sldIdLst>
    <p:sldId id="256" r:id="rId16"/>
    <p:sldId id="369" r:id="rId17"/>
    <p:sldId id="372" r:id="rId18"/>
    <p:sldId id="393" r:id="rId19"/>
    <p:sldId id="456" r:id="rId20"/>
    <p:sldId id="457" r:id="rId21"/>
    <p:sldId id="458" r:id="rId22"/>
    <p:sldId id="459" r:id="rId23"/>
    <p:sldId id="460" r:id="rId24"/>
    <p:sldId id="461" r:id="rId25"/>
    <p:sldId id="462" r:id="rId26"/>
    <p:sldId id="463" r:id="rId27"/>
    <p:sldId id="465" r:id="rId28"/>
    <p:sldId id="464" r:id="rId29"/>
    <p:sldId id="466" r:id="rId30"/>
    <p:sldId id="406" r:id="rId31"/>
    <p:sldId id="453" r:id="rId32"/>
    <p:sldId id="454" r:id="rId33"/>
    <p:sldId id="421" r:id="rId34"/>
    <p:sldId id="422" r:id="rId35"/>
    <p:sldId id="448" r:id="rId36"/>
    <p:sldId id="375" r:id="rId37"/>
    <p:sldId id="449" r:id="rId38"/>
    <p:sldId id="455" r:id="rId39"/>
    <p:sldId id="376" r:id="rId40"/>
    <p:sldId id="438" r:id="rId41"/>
    <p:sldId id="439" r:id="rId42"/>
    <p:sldId id="467" r:id="rId43"/>
    <p:sldId id="468" r:id="rId44"/>
    <p:sldId id="445" r:id="rId45"/>
    <p:sldId id="450" r:id="rId46"/>
    <p:sldId id="382" r:id="rId47"/>
    <p:sldId id="451" r:id="rId48"/>
    <p:sldId id="368" r:id="rId49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264D74"/>
    <a:srgbClr val="0099CC"/>
    <a:srgbClr val="FF0000"/>
    <a:srgbClr val="006666"/>
    <a:srgbClr val="003399"/>
    <a:srgbClr val="009900"/>
    <a:srgbClr val="00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088" autoAdjust="0"/>
    <p:restoredTop sz="86371" autoAdjust="0"/>
  </p:normalViewPr>
  <p:slideViewPr>
    <p:cSldViewPr>
      <p:cViewPr>
        <p:scale>
          <a:sx n="100" d="100"/>
          <a:sy n="100" d="100"/>
        </p:scale>
        <p:origin x="-384" y="-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2856" y="-102"/>
      </p:cViewPr>
      <p:guideLst>
        <p:guide orient="horz" pos="3126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slide" Target="slides/slide24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42" Type="http://schemas.openxmlformats.org/officeDocument/2006/relationships/slide" Target="slides/slide27.xml"/><Relationship Id="rId47" Type="http://schemas.openxmlformats.org/officeDocument/2006/relationships/slide" Target="slides/slide32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9" Type="http://schemas.openxmlformats.org/officeDocument/2006/relationships/slide" Target="slides/slide14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40" Type="http://schemas.openxmlformats.org/officeDocument/2006/relationships/slide" Target="slides/slide25.xml"/><Relationship Id="rId45" Type="http://schemas.openxmlformats.org/officeDocument/2006/relationships/slide" Target="slides/slide30.xml"/><Relationship Id="rId53" Type="http://schemas.openxmlformats.org/officeDocument/2006/relationships/viewProps" Target="viewProps.xml"/><Relationship Id="rId58" Type="http://schemas.openxmlformats.org/officeDocument/2006/relationships/customXml" Target="../customXml/item3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43" Type="http://schemas.openxmlformats.org/officeDocument/2006/relationships/slide" Target="slides/slide28.xml"/><Relationship Id="rId48" Type="http://schemas.openxmlformats.org/officeDocument/2006/relationships/slide" Target="slides/slide33.xml"/><Relationship Id="rId56" Type="http://schemas.openxmlformats.org/officeDocument/2006/relationships/customXml" Target="../customXml/item1.xml"/><Relationship Id="rId8" Type="http://schemas.openxmlformats.org/officeDocument/2006/relationships/slideMaster" Target="slideMasters/slideMaster8.xml"/><Relationship Id="rId51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slide" Target="slides/slide23.xml"/><Relationship Id="rId46" Type="http://schemas.openxmlformats.org/officeDocument/2006/relationships/slide" Target="slides/slide31.xml"/><Relationship Id="rId59" Type="http://schemas.openxmlformats.org/officeDocument/2006/relationships/customXml" Target="../customXml/item4.xml"/><Relationship Id="rId20" Type="http://schemas.openxmlformats.org/officeDocument/2006/relationships/slide" Target="slides/slide5.xml"/><Relationship Id="rId41" Type="http://schemas.openxmlformats.org/officeDocument/2006/relationships/slide" Target="slides/slide26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49" Type="http://schemas.openxmlformats.org/officeDocument/2006/relationships/slide" Target="slides/slide34.xml"/><Relationship Id="rId57" Type="http://schemas.openxmlformats.org/officeDocument/2006/relationships/customXml" Target="../customXml/item2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6.xml"/><Relationship Id="rId44" Type="http://schemas.openxmlformats.org/officeDocument/2006/relationships/slide" Target="slides/slide29.xml"/><Relationship Id="rId5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0" rIns="91421" bIns="4571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9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0" rIns="91421" bIns="4571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5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0" rIns="91421" bIns="4571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9" y="9428165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0" rIns="91421" bIns="4571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FAEBFFC-D961-4508-B6BA-DC08FC9850A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0" rIns="91421" bIns="4571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9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0" rIns="91421" bIns="4571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14877"/>
            <a:ext cx="543560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0" rIns="91421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5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0" rIns="91421" bIns="4571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9" y="9428165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0" rIns="91421" bIns="4571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B33F24A-EA4B-41A0-8608-EB69306753F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5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5" descr="CEER_Transparent_ppt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117475"/>
            <a:ext cx="140017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692150" y="4413250"/>
            <a:ext cx="6400800" cy="1752600"/>
          </a:xfrm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r>
              <a:rPr lang="en-GB" dirty="0"/>
              <a:t>Speaker</a:t>
            </a:r>
            <a:endParaRPr lang="en-US" dirty="0"/>
          </a:p>
          <a:p>
            <a:r>
              <a:rPr lang="en-US" dirty="0"/>
              <a:t>Meeting, l</a:t>
            </a:r>
            <a:r>
              <a:rPr lang="en-GB" dirty="0" err="1"/>
              <a:t>ocation</a:t>
            </a:r>
            <a:r>
              <a:rPr lang="en-GB" dirty="0"/>
              <a:t>, date, etc.</a:t>
            </a:r>
            <a:endParaRPr lang="en-US" dirty="0"/>
          </a:p>
        </p:txBody>
      </p:sp>
      <p:sp>
        <p:nvSpPr>
          <p:cNvPr id="23561" name="Rectangle 9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Ctr="0"/>
          <a:lstStyle>
            <a:lvl1pPr algn="l">
              <a:defRPr sz="4400">
                <a:solidFill>
                  <a:srgbClr val="264D74"/>
                </a:solidFill>
              </a:defRPr>
            </a:lvl1pPr>
          </a:lstStyle>
          <a:p>
            <a:r>
              <a:rPr lang="en-US" dirty="0"/>
              <a:t>Title of presentation</a:t>
            </a: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775" y="331788"/>
            <a:ext cx="6264275" cy="5762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fr-BE" noProof="0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28/01/2013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28/01/2013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28/01/2013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28/01/2013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28/01/2013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28/01/2013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28/01/2013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28/01/2013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28/01/2013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28/01/2013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28/01/2013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BE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775" y="331788"/>
            <a:ext cx="6264275" cy="5762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775" y="331788"/>
            <a:ext cx="6264275" cy="5762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775" y="331788"/>
            <a:ext cx="6264275" cy="5762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B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775" y="331788"/>
            <a:ext cx="6264275" cy="5762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1338" y="331788"/>
            <a:ext cx="2144712" cy="57943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31788"/>
            <a:ext cx="6281738" cy="57943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BE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775" y="331788"/>
            <a:ext cx="6264275" cy="5762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775" y="331788"/>
            <a:ext cx="6264275" cy="5762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142875"/>
            <a:ext cx="30003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775" y="331788"/>
            <a:ext cx="6264275" cy="5762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newlogo_naturgas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142875"/>
            <a:ext cx="22860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B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775" y="331788"/>
            <a:ext cx="6264275" cy="5762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1338" y="331788"/>
            <a:ext cx="2144712" cy="57943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31788"/>
            <a:ext cx="6281738" cy="57943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image" Target="../media/image7.png"/><Relationship Id="rId5" Type="http://schemas.openxmlformats.org/officeDocument/2006/relationships/theme" Target="../theme/theme10.xml"/><Relationship Id="rId4" Type="http://schemas.openxmlformats.org/officeDocument/2006/relationships/slideLayout" Target="../slideLayouts/slideLayout103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21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23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32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27.xml"/><Relationship Id="rId1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4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4.xml"/><Relationship Id="rId3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43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38.xml"/><Relationship Id="rId1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42.xml"/><Relationship Id="rId11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5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0.xml"/><Relationship Id="rId7" Type="http://schemas.openxmlformats.org/officeDocument/2006/relationships/slideLayout" Target="../slideLayouts/slideLayout154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49.xml"/><Relationship Id="rId1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 userDrawn="1"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 userDrawn="1"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 userDrawn="1"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 userDrawn="1"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 userDrawn="1"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88" y="-7938"/>
            <a:ext cx="9142412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71775" y="331788"/>
            <a:ext cx="626427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8675688" y="6524625"/>
            <a:ext cx="5381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fld id="{76055004-CC27-4B90-B1A8-C7BA06551D8B}" type="slidenum">
              <a:rPr lang="de-AT" sz="1400">
                <a:solidFill>
                  <a:schemeClr val="bg1"/>
                </a:solidFill>
                <a:latin typeface="Arial" charset="0"/>
                <a:cs typeface="+mn-cs"/>
              </a:rPr>
              <a:pPr>
                <a:defRPr/>
              </a:pPr>
              <a:t>‹Nº›</a:t>
            </a:fld>
            <a:endParaRPr lang="en-US" sz="1400" dirty="0">
              <a:solidFill>
                <a:schemeClr val="bg1"/>
              </a:solidFill>
              <a:latin typeface="Arial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28" r:id="rId2"/>
    <p:sldLayoutId id="2147483729" r:id="rId3"/>
    <p:sldLayoutId id="2147483730" r:id="rId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264D7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264D74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264D74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264D74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264D74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 userDrawn="1"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 userDrawn="1"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 userDrawn="1"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 userDrawn="1"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 userDrawn="1"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 userDrawn="1"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 userDrawn="1"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 userDrawn="1"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 userDrawn="1"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 userDrawn="1"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 userDrawn="1"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 userDrawn="1"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 userDrawn="1"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 userDrawn="1"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 userDrawn="1"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9856B-1662-41A4-A739-1529E60118C9}" type="datetimeFigureOut">
              <a:rPr lang="es-ES" smtClean="0"/>
              <a:pPr/>
              <a:t>28/01/2013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 userDrawn="1"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 userDrawn="1"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 userDrawn="1"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 userDrawn="1"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 userDrawn="1"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 userDrawn="1"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 userDrawn="1"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 userDrawn="1"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 userDrawn="1"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 userDrawn="1"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 userDrawn="1"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 userDrawn="1"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 userDrawn="1"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 userDrawn="1"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 userDrawn="1"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 userDrawn="1"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 userDrawn="1"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 userDrawn="1"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 userDrawn="1"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 userDrawn="1"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838200"/>
          </a:xfrm>
          <a:prstGeom prst="rect">
            <a:avLst/>
          </a:prstGeom>
          <a:gradFill rotWithShape="0">
            <a:gsLst>
              <a:gs pos="0">
                <a:srgbClr val="007AAE"/>
              </a:gs>
              <a:gs pos="100000">
                <a:srgbClr val="007AAE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s-ES" sz="4400">
              <a:solidFill>
                <a:schemeClr val="tx2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4099" name="Picture 22" descr="ENAGAS_blanco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29600" y="152400"/>
            <a:ext cx="76200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8"/>
          <p:cNvSpPr>
            <a:spLocks noChangeArrowheads="1"/>
          </p:cNvSpPr>
          <p:nvPr userDrawn="1"/>
        </p:nvSpPr>
        <p:spPr bwMode="auto">
          <a:xfrm>
            <a:off x="0" y="830263"/>
            <a:ext cx="9144000" cy="76200"/>
          </a:xfrm>
          <a:prstGeom prst="rect">
            <a:avLst/>
          </a:prstGeom>
          <a:solidFill>
            <a:srgbClr val="9CB7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defRPr/>
            </a:pPr>
            <a:endParaRPr lang="es-ES_tradnl" sz="1400" b="1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264D7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 userDrawn="1"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 userDrawn="1"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 userDrawn="1"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 userDrawn="1"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 userDrawn="1"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 userDrawn="1"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 userDrawn="1"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 userDrawn="1"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 userDrawn="1"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 userDrawn="1"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32" r:id="rId6"/>
    <p:sldLayoutId id="2147483733" r:id="rId7"/>
    <p:sldLayoutId id="2147483724" r:id="rId8"/>
    <p:sldLayoutId id="2147483725" r:id="rId9"/>
    <p:sldLayoutId id="2147483726" r:id="rId10"/>
    <p:sldLayoutId id="2147483727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264D7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 userDrawn="1"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 userDrawn="1"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 userDrawn="1"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 userDrawn="1"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 userDrawn="1"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143241" y="5429265"/>
            <a:ext cx="4786346" cy="571504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b="1" dirty="0" smtClean="0"/>
              <a:t>Madrid, 30</a:t>
            </a:r>
            <a:r>
              <a:rPr lang="en-US" b="1" baseline="30000" dirty="0" smtClean="0"/>
              <a:t>th</a:t>
            </a:r>
            <a:r>
              <a:rPr lang="en-US" b="1" dirty="0" smtClean="0"/>
              <a:t> January 2013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571472" y="3429000"/>
            <a:ext cx="777240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defTabSz="5715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kern="0" dirty="0" smtClean="0">
                <a:cs typeface="+mn-cs"/>
              </a:rPr>
              <a:t>18</a:t>
            </a:r>
            <a:r>
              <a:rPr lang="en-GB" sz="4000" b="1" kern="0" baseline="30000" dirty="0" smtClean="0">
                <a:cs typeface="+mn-cs"/>
              </a:rPr>
              <a:t>th</a:t>
            </a:r>
            <a:r>
              <a:rPr lang="en-GB" sz="4000" b="1" kern="0" dirty="0" smtClean="0">
                <a:cs typeface="+mn-cs"/>
              </a:rPr>
              <a:t> </a:t>
            </a:r>
            <a:r>
              <a:rPr lang="en-GB" sz="4000" b="1" kern="0" dirty="0">
                <a:cs typeface="+mn-cs"/>
              </a:rPr>
              <a:t>S</a:t>
            </a:r>
            <a:r>
              <a:rPr lang="en-GB" sz="4000" b="1" kern="0" dirty="0" smtClean="0">
                <a:cs typeface="+mn-cs"/>
              </a:rPr>
              <a:t>G </a:t>
            </a:r>
            <a:r>
              <a:rPr lang="en-GB" sz="4000" b="1" kern="0" dirty="0">
                <a:cs typeface="+mn-cs"/>
              </a:rPr>
              <a:t>Meeting </a:t>
            </a:r>
            <a:r>
              <a:rPr lang="en-GB" sz="4000" b="1" kern="0" dirty="0">
                <a:solidFill>
                  <a:srgbClr val="264D74"/>
                </a:solidFill>
                <a:cs typeface="+mn-cs"/>
              </a:rPr>
              <a:t/>
            </a:r>
            <a:br>
              <a:rPr lang="en-GB" sz="4000" b="1" kern="0" dirty="0">
                <a:solidFill>
                  <a:srgbClr val="264D74"/>
                </a:solidFill>
                <a:cs typeface="+mn-cs"/>
              </a:rPr>
            </a:br>
            <a:r>
              <a:rPr lang="en-GB" sz="4000" b="1" kern="0" dirty="0">
                <a:cs typeface="+mn-cs"/>
              </a:rPr>
              <a:t>South Gas Regional Initiative</a:t>
            </a:r>
          </a:p>
        </p:txBody>
      </p:sp>
      <p:pic>
        <p:nvPicPr>
          <p:cNvPr id="4" name="3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1714488"/>
            <a:ext cx="1643074" cy="785818"/>
          </a:xfrm>
          <a:prstGeom prst="rect">
            <a:avLst/>
          </a:prstGeom>
          <a:noFill/>
        </p:spPr>
      </p:pic>
      <p:pic>
        <p:nvPicPr>
          <p:cNvPr id="5" name="4 Imagen" descr="SIMPLIFICADA CMYK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714488"/>
            <a:ext cx="1428760" cy="642942"/>
          </a:xfrm>
          <a:prstGeom prst="rect">
            <a:avLst/>
          </a:prstGeom>
          <a:noFill/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643042" y="1500174"/>
          <a:ext cx="928694" cy="1247498"/>
        </p:xfrm>
        <a:graphic>
          <a:graphicData uri="http://schemas.openxmlformats.org/presentationml/2006/ole">
            <p:oleObj spid="_x0000_s1026" name="Picture" r:id="rId5" imgW="2161440" imgH="1438920" progId="Word.Picture.8">
              <p:embed/>
            </p:oleObj>
          </a:graphicData>
        </a:graphic>
      </p:graphicFrame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Rectángulo"/>
          <p:cNvSpPr>
            <a:spLocks noChangeArrowheads="1"/>
          </p:cNvSpPr>
          <p:nvPr/>
        </p:nvSpPr>
        <p:spPr bwMode="auto">
          <a:xfrm>
            <a:off x="-180528" y="731370"/>
            <a:ext cx="8001000" cy="60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5600" indent="-263525" algn="ctr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r>
              <a:rPr lang="en-US" sz="2800" dirty="0" smtClean="0">
                <a:solidFill>
                  <a:srgbClr val="264D74"/>
                </a:solidFill>
              </a:rPr>
              <a:t>II. Capacity Allocation Mechanisms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323528" y="1700808"/>
            <a:ext cx="871296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263525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r>
              <a:rPr lang="en-US" sz="2400" dirty="0" smtClean="0"/>
              <a:t>II.1. CAM Roadmap for SGRI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  <p:sp>
        <p:nvSpPr>
          <p:cNvPr id="8" name="7 Elipse"/>
          <p:cNvSpPr/>
          <p:nvPr/>
        </p:nvSpPr>
        <p:spPr>
          <a:xfrm>
            <a:off x="395536" y="2348880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/>
              <a:t>1</a:t>
            </a:r>
            <a:endParaRPr lang="es-ES" sz="2000" b="1" dirty="0"/>
          </a:p>
        </p:txBody>
      </p:sp>
      <p:sp>
        <p:nvSpPr>
          <p:cNvPr id="10" name="2 Marcador de contenido"/>
          <p:cNvSpPr>
            <a:spLocks noGrp="1"/>
          </p:cNvSpPr>
          <p:nvPr>
            <p:ph idx="1"/>
          </p:nvPr>
        </p:nvSpPr>
        <p:spPr>
          <a:xfrm>
            <a:off x="539552" y="2276872"/>
            <a:ext cx="7993062" cy="4165302"/>
          </a:xfrm>
        </p:spPr>
        <p:txBody>
          <a:bodyPr/>
          <a:lstStyle/>
          <a:p>
            <a:pPr marL="809625" lvl="1" indent="-266700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  <a:tabLst>
                <a:tab pos="809625" algn="l"/>
              </a:tabLst>
              <a:defRPr/>
            </a:pPr>
            <a:r>
              <a:rPr lang="en-GB" sz="2000" b="1" u="sng" kern="1200" dirty="0" smtClean="0">
                <a:latin typeface="+mj-lt"/>
                <a:ea typeface="+mn-ea"/>
                <a:cs typeface="Arial" charset="0"/>
              </a:rPr>
              <a:t>Capacity product definition and calendar </a:t>
            </a:r>
            <a:r>
              <a:rPr lang="en-GB" sz="2000" b="1" kern="1200" dirty="0" smtClean="0">
                <a:latin typeface="+mj-lt"/>
                <a:ea typeface="+mn-ea"/>
                <a:cs typeface="Arial" charset="0"/>
              </a:rPr>
              <a:t>(V)</a:t>
            </a:r>
          </a:p>
          <a:p>
            <a:pPr marL="809625" lvl="1" indent="-266700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Tx/>
              <a:buChar char="-"/>
              <a:tabLst>
                <a:tab pos="809625" algn="l"/>
              </a:tabLst>
              <a:defRPr/>
            </a:pPr>
            <a:endParaRPr lang="en-GB" sz="1800" kern="1200" dirty="0" smtClean="0">
              <a:latin typeface="+mj-lt"/>
              <a:ea typeface="+mn-ea"/>
              <a:cs typeface="Arial" charset="0"/>
            </a:endParaRPr>
          </a:p>
          <a:p>
            <a:pPr marL="809625" lvl="1" indent="-266700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Tx/>
              <a:buChar char="-"/>
              <a:tabLst>
                <a:tab pos="809625" algn="l"/>
              </a:tabLst>
              <a:defRPr/>
            </a:pPr>
            <a:endParaRPr lang="en-GB" sz="1800" kern="1200" dirty="0" smtClean="0">
              <a:latin typeface="+mj-lt"/>
              <a:ea typeface="+mn-ea"/>
              <a:cs typeface="Arial" charset="0"/>
            </a:endParaRPr>
          </a:p>
          <a:p>
            <a:pPr marL="809625" lvl="1" indent="-266700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  <a:tabLst>
                <a:tab pos="809625" algn="l"/>
              </a:tabLst>
              <a:defRPr/>
            </a:pPr>
            <a:r>
              <a:rPr lang="en-GB" sz="1800" b="1" kern="1200" dirty="0" smtClean="0">
                <a:latin typeface="+mj-lt"/>
                <a:ea typeface="+mn-ea"/>
                <a:cs typeface="Arial" charset="0"/>
              </a:rPr>
              <a:t>Proposal of Auctions:</a:t>
            </a:r>
          </a:p>
          <a:p>
            <a:pPr marL="1217612" lvl="2" indent="-266700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809625" algn="l"/>
              </a:tabLst>
              <a:defRPr/>
            </a:pPr>
            <a:r>
              <a:rPr lang="en-GB" sz="1800" kern="1200" dirty="0" smtClean="0">
                <a:latin typeface="+mj-lt"/>
                <a:ea typeface="+mn-ea"/>
                <a:cs typeface="Arial" charset="0"/>
              </a:rPr>
              <a:t>Annual quarterly capacity auction in </a:t>
            </a:r>
            <a:r>
              <a:rPr lang="en-GB" sz="1800" b="1" kern="1200" dirty="0" smtClean="0">
                <a:latin typeface="+mj-lt"/>
                <a:ea typeface="+mn-ea"/>
                <a:cs typeface="Arial" charset="0"/>
              </a:rPr>
              <a:t>June 2014</a:t>
            </a:r>
            <a:r>
              <a:rPr lang="en-GB" sz="1800" kern="1200" dirty="0" smtClean="0">
                <a:latin typeface="+mj-lt"/>
                <a:ea typeface="+mn-ea"/>
                <a:cs typeface="Arial" charset="0"/>
              </a:rPr>
              <a:t>: Q capacity products from Oct 2014 to Sept 2015 ----- common platform for the first time</a:t>
            </a:r>
          </a:p>
          <a:p>
            <a:pPr marL="1217612" lvl="2" indent="-266700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809625" algn="l"/>
              </a:tabLst>
              <a:defRPr/>
            </a:pPr>
            <a:r>
              <a:rPr lang="en-GB" sz="1800" kern="1200" dirty="0" smtClean="0">
                <a:latin typeface="+mj-lt"/>
                <a:ea typeface="+mn-ea"/>
                <a:cs typeface="Arial" charset="0"/>
              </a:rPr>
              <a:t>Monthly capacity auction in </a:t>
            </a:r>
            <a:r>
              <a:rPr lang="en-GB" sz="1800" b="1" kern="1200" dirty="0" smtClean="0">
                <a:latin typeface="+mj-lt"/>
                <a:ea typeface="+mn-ea"/>
                <a:cs typeface="Arial" charset="0"/>
              </a:rPr>
              <a:t>April 2014 </a:t>
            </a:r>
            <a:r>
              <a:rPr lang="en-GB" sz="1800" kern="1200" dirty="0" smtClean="0">
                <a:latin typeface="+mj-lt"/>
                <a:ea typeface="+mn-ea"/>
                <a:cs typeface="Arial" charset="0"/>
              </a:rPr>
              <a:t>? </a:t>
            </a:r>
            <a:r>
              <a:rPr lang="en-GB" sz="1800" b="1" kern="1200" dirty="0" smtClean="0">
                <a:latin typeface="+mj-lt"/>
                <a:ea typeface="+mn-ea"/>
                <a:cs typeface="Arial" charset="0"/>
              </a:rPr>
              <a:t>Sept 2014 </a:t>
            </a:r>
            <a:r>
              <a:rPr lang="en-GB" sz="1800" kern="1200" dirty="0" smtClean="0">
                <a:latin typeface="+mj-lt"/>
                <a:ea typeface="+mn-ea"/>
                <a:cs typeface="Arial" charset="0"/>
              </a:rPr>
              <a:t>?</a:t>
            </a:r>
          </a:p>
          <a:p>
            <a:pPr marL="1217612" lvl="2" indent="-266700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809625" algn="l"/>
              </a:tabLst>
              <a:defRPr/>
            </a:pPr>
            <a:r>
              <a:rPr lang="en-GB" sz="1800" kern="1200" dirty="0" smtClean="0">
                <a:latin typeface="+mj-lt"/>
                <a:ea typeface="+mn-ea"/>
                <a:cs typeface="Arial" charset="0"/>
              </a:rPr>
              <a:t>Daily auctions from </a:t>
            </a:r>
            <a:r>
              <a:rPr lang="en-GB" sz="1800" b="1" kern="1200" dirty="0" smtClean="0">
                <a:latin typeface="+mj-lt"/>
                <a:ea typeface="+mn-ea"/>
                <a:cs typeface="Arial" charset="0"/>
              </a:rPr>
              <a:t>October 2014 </a:t>
            </a:r>
            <a:r>
              <a:rPr lang="en-GB" sz="1800" kern="1200" dirty="0" smtClean="0">
                <a:latin typeface="+mj-lt"/>
                <a:ea typeface="+mn-ea"/>
                <a:cs typeface="Arial" charset="0"/>
              </a:rPr>
              <a:t>?</a:t>
            </a:r>
          </a:p>
          <a:p>
            <a:pPr marL="1217612" lvl="2" indent="-266700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Tx/>
              <a:buChar char="-"/>
              <a:tabLst>
                <a:tab pos="809625" algn="l"/>
              </a:tabLst>
              <a:defRPr/>
            </a:pPr>
            <a:endParaRPr lang="en-GB" sz="1600" kern="1200" dirty="0" smtClean="0">
              <a:cs typeface="Arial" charset="0"/>
            </a:endParaRPr>
          </a:p>
          <a:p>
            <a:pPr marL="1217612" lvl="2" indent="-266700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Tx/>
              <a:buChar char="-"/>
              <a:tabLst>
                <a:tab pos="809625" algn="l"/>
              </a:tabLst>
              <a:defRPr/>
            </a:pPr>
            <a:endParaRPr lang="en-GB" sz="1600" kern="1200" dirty="0" smtClean="0">
              <a:latin typeface="+mj-lt"/>
              <a:ea typeface="+mn-ea"/>
              <a:cs typeface="Arial" charset="0"/>
            </a:endParaRPr>
          </a:p>
          <a:p>
            <a:pPr marL="1217612" lvl="2" indent="-266700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  <a:tabLst>
                <a:tab pos="809625" algn="l"/>
              </a:tabLst>
              <a:defRPr/>
            </a:pPr>
            <a:endParaRPr lang="en-GB" sz="1600" b="1" kern="1200" dirty="0" smtClean="0">
              <a:latin typeface="+mj-lt"/>
              <a:ea typeface="+mn-ea"/>
              <a:cs typeface="Arial" charset="0"/>
            </a:endParaRPr>
          </a:p>
          <a:p>
            <a:pPr marL="809625" lvl="1" indent="-266700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Tx/>
              <a:buChar char="-"/>
              <a:tabLst>
                <a:tab pos="809625" algn="l"/>
              </a:tabLst>
              <a:defRPr/>
            </a:pPr>
            <a:endParaRPr lang="en-GB" sz="1800" b="1" kern="1200" dirty="0" smtClean="0">
              <a:latin typeface="+mj-lt"/>
              <a:ea typeface="+mn-ea"/>
              <a:cs typeface="Arial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899592" y="2852936"/>
            <a:ext cx="3456384" cy="4247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marL="809625" lvl="1" indent="-266700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  <a:tabLst>
                <a:tab pos="809625" algn="l"/>
              </a:tabLst>
              <a:defRPr/>
            </a:pPr>
            <a:r>
              <a:rPr lang="en-GB" b="1" dirty="0" smtClean="0">
                <a:solidFill>
                  <a:schemeClr val="bg1"/>
                </a:solidFill>
                <a:cs typeface="Arial" charset="0"/>
              </a:rPr>
              <a:t>SPAIN-PORTUGA L (II)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Rectángulo"/>
          <p:cNvSpPr>
            <a:spLocks noChangeArrowheads="1"/>
          </p:cNvSpPr>
          <p:nvPr/>
        </p:nvSpPr>
        <p:spPr bwMode="auto">
          <a:xfrm>
            <a:off x="-180528" y="731370"/>
            <a:ext cx="8001000" cy="60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5600" indent="-263525" algn="ctr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r>
              <a:rPr lang="en-US" sz="2800" dirty="0" smtClean="0">
                <a:solidFill>
                  <a:srgbClr val="264D74"/>
                </a:solidFill>
              </a:rPr>
              <a:t>II. Capacity Allocation Mechanisms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251520" y="1268760"/>
            <a:ext cx="871296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263525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r>
              <a:rPr lang="en-US" sz="2400" dirty="0" smtClean="0"/>
              <a:t>II.1. CAM Roadmap for SGRI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  <p:sp>
        <p:nvSpPr>
          <p:cNvPr id="8" name="7 Elipse"/>
          <p:cNvSpPr/>
          <p:nvPr/>
        </p:nvSpPr>
        <p:spPr>
          <a:xfrm>
            <a:off x="323528" y="1844824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/>
              <a:t>1</a:t>
            </a:r>
            <a:endParaRPr lang="es-ES" sz="2000" b="1" dirty="0"/>
          </a:p>
        </p:txBody>
      </p:sp>
      <p:sp>
        <p:nvSpPr>
          <p:cNvPr id="11" name="10 CuadroTexto"/>
          <p:cNvSpPr txBox="1"/>
          <p:nvPr/>
        </p:nvSpPr>
        <p:spPr>
          <a:xfrm>
            <a:off x="539552" y="5589240"/>
            <a:ext cx="77048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Annual yearly auctions: 1st Monday of March / Y1: 1st Oct-31st Sept</a:t>
            </a:r>
          </a:p>
          <a:p>
            <a:r>
              <a:rPr lang="en-US" sz="1600" dirty="0" smtClean="0"/>
              <a:t>Annual quarterly auctions: 1st Monday of June  / Q1: 1st Oct-1st Jan.</a:t>
            </a:r>
          </a:p>
          <a:p>
            <a:r>
              <a:rPr lang="en-US" sz="1600" dirty="0" smtClean="0"/>
              <a:t>Monthly capacity auctions: 3rd Monday of each month</a:t>
            </a:r>
          </a:p>
          <a:p>
            <a:r>
              <a:rPr lang="en-US" sz="1600" dirty="0" smtClean="0"/>
              <a:t>Daily auctions: 16.30 CET D-1  </a:t>
            </a:r>
            <a:endParaRPr lang="en-US" sz="1600" dirty="0"/>
          </a:p>
        </p:txBody>
      </p:sp>
      <p:pic>
        <p:nvPicPr>
          <p:cNvPr id="180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060848"/>
            <a:ext cx="721677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Rectángulo"/>
          <p:cNvSpPr>
            <a:spLocks noChangeArrowheads="1"/>
          </p:cNvSpPr>
          <p:nvPr/>
        </p:nvSpPr>
        <p:spPr bwMode="auto">
          <a:xfrm>
            <a:off x="-180528" y="731370"/>
            <a:ext cx="8001000" cy="60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5600" indent="-263525" algn="ctr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r>
              <a:rPr lang="en-US" sz="2800" dirty="0" smtClean="0">
                <a:solidFill>
                  <a:srgbClr val="264D74"/>
                </a:solidFill>
              </a:rPr>
              <a:t>II. Capacity Allocation Mechanisms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251520" y="1412776"/>
            <a:ext cx="871296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263525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r>
              <a:rPr lang="en-US" sz="2400" dirty="0" smtClean="0"/>
              <a:t>II.1. CAM Roadmap for SGRI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  <p:sp>
        <p:nvSpPr>
          <p:cNvPr id="6" name="2 Marcador de contenido"/>
          <p:cNvSpPr>
            <a:spLocks noGrp="1"/>
          </p:cNvSpPr>
          <p:nvPr>
            <p:ph idx="1"/>
          </p:nvPr>
        </p:nvSpPr>
        <p:spPr>
          <a:xfrm>
            <a:off x="395536" y="1988840"/>
            <a:ext cx="8316416" cy="4869160"/>
          </a:xfrm>
        </p:spPr>
        <p:txBody>
          <a:bodyPr/>
          <a:lstStyle/>
          <a:p>
            <a:pPr marL="809625" lvl="1" indent="-266700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  <a:tabLst>
                <a:tab pos="809625" algn="l"/>
              </a:tabLst>
              <a:defRPr/>
            </a:pPr>
            <a:r>
              <a:rPr lang="en-GB" sz="2000" b="1" u="sng" kern="1200" dirty="0" smtClean="0">
                <a:latin typeface="+mj-lt"/>
                <a:ea typeface="+mn-ea"/>
                <a:cs typeface="Arial" charset="0"/>
              </a:rPr>
              <a:t>Regulatory needs </a:t>
            </a:r>
            <a:r>
              <a:rPr lang="en-GB" sz="2000" b="1" kern="1200" dirty="0" smtClean="0">
                <a:latin typeface="+mj-lt"/>
                <a:ea typeface="+mn-ea"/>
                <a:cs typeface="Arial" charset="0"/>
              </a:rPr>
              <a:t>(I)</a:t>
            </a:r>
          </a:p>
          <a:p>
            <a:pPr marL="809625" lvl="1" indent="-266700" algn="just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  <a:tabLst>
                <a:tab pos="809625" algn="l"/>
              </a:tabLst>
              <a:defRPr/>
            </a:pPr>
            <a:r>
              <a:rPr lang="en-GB" sz="1800" b="1" kern="1200" dirty="0" smtClean="0">
                <a:latin typeface="+mj-lt"/>
                <a:ea typeface="+mn-ea"/>
                <a:cs typeface="Arial" charset="0"/>
              </a:rPr>
              <a:t>Auction</a:t>
            </a:r>
            <a:r>
              <a:rPr lang="en-GB" sz="1800" kern="1200" dirty="0" smtClean="0">
                <a:latin typeface="+mj-lt"/>
                <a:ea typeface="+mn-ea"/>
                <a:cs typeface="Arial" charset="0"/>
              </a:rPr>
              <a:t> mechanism as a default CAM in the interconnections</a:t>
            </a:r>
          </a:p>
          <a:p>
            <a:pPr marL="809625" lvl="1" indent="-266700" algn="just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  <a:tabLst>
                <a:tab pos="809625" algn="l"/>
              </a:tabLst>
              <a:defRPr/>
            </a:pPr>
            <a:r>
              <a:rPr lang="en-GB" sz="1800" b="1" kern="1200" dirty="0" smtClean="0">
                <a:latin typeface="+mj-lt"/>
                <a:ea typeface="+mn-ea"/>
                <a:cs typeface="Arial" charset="0"/>
              </a:rPr>
              <a:t>Moving towards bundled and virtual capacity</a:t>
            </a:r>
          </a:p>
          <a:p>
            <a:pPr marL="809625" lvl="1" indent="-266700" algn="just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  <a:tabLst>
                <a:tab pos="809625" algn="l"/>
              </a:tabLst>
              <a:defRPr/>
            </a:pPr>
            <a:r>
              <a:rPr lang="en-GB" sz="1800" kern="1200" dirty="0" smtClean="0">
                <a:latin typeface="+mj-lt"/>
                <a:ea typeface="+mn-ea"/>
                <a:cs typeface="Arial" charset="0"/>
              </a:rPr>
              <a:t>Harmonizing the </a:t>
            </a:r>
            <a:r>
              <a:rPr lang="en-GB" sz="1800" b="1" kern="1200" dirty="0" smtClean="0">
                <a:latin typeface="+mj-lt"/>
                <a:ea typeface="+mn-ea"/>
                <a:cs typeface="Arial" charset="0"/>
              </a:rPr>
              <a:t>capacity products and timeframes</a:t>
            </a:r>
          </a:p>
          <a:p>
            <a:pPr marL="809625" lvl="1" indent="-266700" algn="just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  <a:tabLst>
                <a:tab pos="809625" algn="l"/>
              </a:tabLst>
              <a:defRPr/>
            </a:pPr>
            <a:r>
              <a:rPr lang="en-GB" sz="1800" kern="1200" dirty="0" smtClean="0">
                <a:latin typeface="+mj-lt"/>
                <a:ea typeface="+mn-ea"/>
                <a:cs typeface="Arial" charset="0"/>
              </a:rPr>
              <a:t>New regulation need to be consistent with </a:t>
            </a:r>
            <a:r>
              <a:rPr lang="en-GB" sz="1800" b="1" kern="1200" dirty="0" smtClean="0">
                <a:latin typeface="+mj-lt"/>
                <a:ea typeface="+mn-ea"/>
                <a:cs typeface="Arial" charset="0"/>
              </a:rPr>
              <a:t>European NC:</a:t>
            </a:r>
          </a:p>
          <a:p>
            <a:pPr marL="1217612" lvl="2" indent="-266700" algn="just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809625" algn="l"/>
              </a:tabLst>
              <a:defRPr/>
            </a:pPr>
            <a:r>
              <a:rPr lang="en-GB" sz="1600" kern="1200" dirty="0" smtClean="0">
                <a:latin typeface="+mj-lt"/>
                <a:ea typeface="+mn-ea"/>
                <a:cs typeface="Arial" charset="0"/>
              </a:rPr>
              <a:t>CMP NC </a:t>
            </a:r>
          </a:p>
          <a:p>
            <a:pPr marL="1217612" lvl="2" indent="-266700" algn="just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809625" algn="l"/>
              </a:tabLst>
              <a:defRPr/>
            </a:pPr>
            <a:r>
              <a:rPr lang="en-GB" sz="1600" kern="1200" dirty="0" smtClean="0">
                <a:latin typeface="+mj-lt"/>
                <a:ea typeface="+mn-ea"/>
                <a:cs typeface="Arial" charset="0"/>
              </a:rPr>
              <a:t>Balancing NC</a:t>
            </a:r>
          </a:p>
          <a:p>
            <a:pPr marL="1701800" lvl="3" indent="-342900" algn="just">
              <a:spcBef>
                <a:spcPts val="600"/>
              </a:spcBef>
              <a:spcAft>
                <a:spcPts val="0"/>
              </a:spcAft>
              <a:buFont typeface="Courier New" pitchFamily="49" charset="0"/>
              <a:buChar char="o"/>
              <a:tabLst>
                <a:tab pos="809625" algn="l"/>
              </a:tabLst>
              <a:defRPr/>
            </a:pPr>
            <a:r>
              <a:rPr lang="en-GB" sz="1400" kern="1200" dirty="0" smtClean="0">
                <a:latin typeface="+mj-lt"/>
                <a:ea typeface="+mn-ea"/>
                <a:cs typeface="Arial" charset="0"/>
              </a:rPr>
              <a:t>Agreement on </a:t>
            </a:r>
            <a:r>
              <a:rPr lang="en-GB" sz="1400" b="1" kern="1200" dirty="0" smtClean="0">
                <a:latin typeface="+mj-lt"/>
                <a:ea typeface="+mn-ea"/>
                <a:cs typeface="Arial" charset="0"/>
              </a:rPr>
              <a:t>nomination and </a:t>
            </a:r>
            <a:r>
              <a:rPr lang="en-GB" sz="1400" b="1" kern="1200" dirty="0" err="1" smtClean="0">
                <a:latin typeface="+mj-lt"/>
                <a:ea typeface="+mn-ea"/>
                <a:cs typeface="Arial" charset="0"/>
              </a:rPr>
              <a:t>renomination</a:t>
            </a:r>
            <a:r>
              <a:rPr lang="en-GB" sz="1400" b="1" kern="1200" dirty="0" smtClean="0">
                <a:latin typeface="+mj-lt"/>
                <a:ea typeface="+mn-ea"/>
                <a:cs typeface="Arial" charset="0"/>
              </a:rPr>
              <a:t> schemes</a:t>
            </a:r>
          </a:p>
          <a:p>
            <a:pPr marL="1217612" lvl="2" indent="-266700" algn="just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809625" algn="l"/>
              </a:tabLst>
              <a:defRPr/>
            </a:pPr>
            <a:r>
              <a:rPr lang="en-GB" sz="1600" kern="1200" dirty="0" smtClean="0">
                <a:latin typeface="+mj-lt"/>
                <a:ea typeface="+mn-ea"/>
                <a:cs typeface="Arial" charset="0"/>
              </a:rPr>
              <a:t>Interoperability and Data Exchange NC</a:t>
            </a:r>
          </a:p>
          <a:p>
            <a:pPr marL="1625600" lvl="3" indent="-266700" algn="just">
              <a:spcBef>
                <a:spcPts val="600"/>
              </a:spcBef>
              <a:spcAft>
                <a:spcPts val="0"/>
              </a:spcAft>
              <a:buFont typeface="Courier New" pitchFamily="49" charset="0"/>
              <a:buChar char="o"/>
              <a:tabLst>
                <a:tab pos="809625" algn="l"/>
              </a:tabLst>
              <a:defRPr/>
            </a:pPr>
            <a:r>
              <a:rPr lang="en-GB" sz="1400" b="1" kern="1200" dirty="0" smtClean="0">
                <a:latin typeface="+mj-lt"/>
                <a:ea typeface="+mn-ea"/>
                <a:cs typeface="Arial" charset="0"/>
              </a:rPr>
              <a:t>Harmonization of gas day / gas year- </a:t>
            </a:r>
            <a:r>
              <a:rPr lang="en-GB" sz="1400" kern="1200" dirty="0" smtClean="0">
                <a:latin typeface="+mj-lt"/>
                <a:ea typeface="+mn-ea"/>
                <a:cs typeface="Arial" charset="0"/>
              </a:rPr>
              <a:t>2014</a:t>
            </a:r>
          </a:p>
          <a:p>
            <a:pPr marL="1625600" lvl="3" indent="-266700" algn="just">
              <a:spcBef>
                <a:spcPts val="600"/>
              </a:spcBef>
              <a:spcAft>
                <a:spcPts val="0"/>
              </a:spcAft>
              <a:buFont typeface="Courier New" pitchFamily="49" charset="0"/>
              <a:buChar char="o"/>
              <a:tabLst>
                <a:tab pos="809625" algn="l"/>
              </a:tabLst>
              <a:defRPr/>
            </a:pPr>
            <a:r>
              <a:rPr lang="en-GB" sz="1400" b="1" kern="1200" dirty="0" smtClean="0">
                <a:latin typeface="+mj-lt"/>
                <a:ea typeface="+mn-ea"/>
                <a:cs typeface="Arial" charset="0"/>
              </a:rPr>
              <a:t>Temperature to measure gas- </a:t>
            </a:r>
            <a:r>
              <a:rPr lang="en-GB" sz="1400" kern="1200" dirty="0" smtClean="0">
                <a:latin typeface="+mj-lt"/>
                <a:ea typeface="+mn-ea"/>
                <a:cs typeface="Arial" charset="0"/>
              </a:rPr>
              <a:t>2014</a:t>
            </a:r>
          </a:p>
          <a:p>
            <a:pPr marL="1625600" lvl="3" indent="-266700" algn="just">
              <a:spcBef>
                <a:spcPts val="600"/>
              </a:spcBef>
              <a:spcAft>
                <a:spcPts val="0"/>
              </a:spcAft>
              <a:buFont typeface="Courier New" pitchFamily="49" charset="0"/>
              <a:buChar char="o"/>
              <a:tabLst>
                <a:tab pos="809625" algn="l"/>
              </a:tabLst>
              <a:defRPr/>
            </a:pPr>
            <a:r>
              <a:rPr lang="en-GB" sz="1400" b="1" kern="1200" dirty="0" smtClean="0">
                <a:latin typeface="+mj-lt"/>
                <a:ea typeface="+mn-ea"/>
                <a:cs typeface="Arial" charset="0"/>
              </a:rPr>
              <a:t>Units</a:t>
            </a:r>
            <a:r>
              <a:rPr lang="en-GB" sz="1400" kern="1200" dirty="0" smtClean="0">
                <a:latin typeface="+mj-lt"/>
                <a:ea typeface="+mn-ea"/>
                <a:cs typeface="Arial" charset="0"/>
              </a:rPr>
              <a:t> used to allocate capacity and sign contracts- 2014</a:t>
            </a:r>
          </a:p>
          <a:p>
            <a:pPr marL="1217612" lvl="2" indent="-266700" algn="just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809625" algn="l"/>
              </a:tabLst>
              <a:defRPr/>
            </a:pPr>
            <a:r>
              <a:rPr lang="en-GB" sz="1600" kern="1200" dirty="0" smtClean="0">
                <a:latin typeface="+mj-lt"/>
                <a:ea typeface="+mn-ea"/>
                <a:cs typeface="Arial" charset="0"/>
              </a:rPr>
              <a:t>Tariffs NC:</a:t>
            </a:r>
          </a:p>
          <a:p>
            <a:pPr marL="1625600" lvl="3" indent="-266700" algn="just">
              <a:spcBef>
                <a:spcPts val="600"/>
              </a:spcBef>
              <a:spcAft>
                <a:spcPts val="0"/>
              </a:spcAft>
              <a:buFont typeface="Courier New" pitchFamily="49" charset="0"/>
              <a:buChar char="o"/>
              <a:tabLst>
                <a:tab pos="809625" algn="l"/>
              </a:tabLst>
              <a:defRPr/>
            </a:pPr>
            <a:r>
              <a:rPr lang="en-GB" sz="1400" b="1" kern="1200" dirty="0" smtClean="0">
                <a:latin typeface="+mj-lt"/>
                <a:ea typeface="+mn-ea"/>
                <a:cs typeface="Arial" charset="0"/>
              </a:rPr>
              <a:t>Reserve price</a:t>
            </a:r>
          </a:p>
          <a:p>
            <a:pPr marL="1625600" lvl="3" indent="-266700" algn="just">
              <a:spcBef>
                <a:spcPts val="600"/>
              </a:spcBef>
              <a:spcAft>
                <a:spcPts val="0"/>
              </a:spcAft>
              <a:buFont typeface="Courier New" pitchFamily="49" charset="0"/>
              <a:buChar char="o"/>
              <a:tabLst>
                <a:tab pos="809625" algn="l"/>
              </a:tabLst>
              <a:defRPr/>
            </a:pPr>
            <a:r>
              <a:rPr lang="en-GB" sz="1400" b="1" kern="1200" dirty="0" smtClean="0">
                <a:latin typeface="+mj-lt"/>
                <a:ea typeface="+mn-ea"/>
                <a:cs typeface="Arial" charset="0"/>
              </a:rPr>
              <a:t>Price to be paid </a:t>
            </a:r>
            <a:r>
              <a:rPr lang="en-GB" sz="1400" kern="1200" dirty="0" smtClean="0">
                <a:latin typeface="+mj-lt"/>
                <a:ea typeface="+mn-ea"/>
                <a:cs typeface="Arial" charset="0"/>
              </a:rPr>
              <a:t>by subscribers during all the contract life</a:t>
            </a:r>
          </a:p>
          <a:p>
            <a:pPr marL="809625" lvl="1" indent="-266700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Tx/>
              <a:buChar char="-"/>
              <a:tabLst>
                <a:tab pos="809625" algn="l"/>
              </a:tabLst>
              <a:defRPr/>
            </a:pPr>
            <a:endParaRPr lang="en-GB" sz="1800" kern="1200" dirty="0" smtClean="0">
              <a:latin typeface="+mj-lt"/>
              <a:ea typeface="+mn-ea"/>
              <a:cs typeface="Arial" charset="0"/>
            </a:endParaRPr>
          </a:p>
          <a:p>
            <a:pPr marL="809625" lvl="1" indent="-266700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Tx/>
              <a:buChar char="-"/>
              <a:tabLst>
                <a:tab pos="809625" algn="l"/>
              </a:tabLst>
              <a:defRPr/>
            </a:pPr>
            <a:endParaRPr lang="en-GB" sz="1800" b="1" kern="1200" dirty="0" smtClean="0">
              <a:latin typeface="+mj-lt"/>
              <a:ea typeface="+mn-ea"/>
              <a:cs typeface="Arial" charset="0"/>
            </a:endParaRPr>
          </a:p>
        </p:txBody>
      </p:sp>
      <p:sp>
        <p:nvSpPr>
          <p:cNvPr id="8" name="7 Elipse"/>
          <p:cNvSpPr/>
          <p:nvPr/>
        </p:nvSpPr>
        <p:spPr>
          <a:xfrm>
            <a:off x="395536" y="2060848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/>
              <a:t>2</a:t>
            </a:r>
            <a:endParaRPr lang="es-ES" sz="2000" b="1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Rectángulo"/>
          <p:cNvSpPr>
            <a:spLocks noChangeArrowheads="1"/>
          </p:cNvSpPr>
          <p:nvPr/>
        </p:nvSpPr>
        <p:spPr bwMode="auto">
          <a:xfrm>
            <a:off x="-180528" y="731370"/>
            <a:ext cx="8001000" cy="60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5600" indent="-263525" algn="ctr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r>
              <a:rPr lang="en-US" sz="2800" dirty="0" smtClean="0">
                <a:solidFill>
                  <a:srgbClr val="264D74"/>
                </a:solidFill>
              </a:rPr>
              <a:t>II. Capacity Allocation Mechanisms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251520" y="1412776"/>
            <a:ext cx="871296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263525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r>
              <a:rPr lang="en-US" sz="2400" dirty="0" smtClean="0"/>
              <a:t>II.1. CAM Roadmap for SGRI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  <p:sp>
        <p:nvSpPr>
          <p:cNvPr id="6" name="2 Marcador de contenido"/>
          <p:cNvSpPr>
            <a:spLocks noGrp="1"/>
          </p:cNvSpPr>
          <p:nvPr>
            <p:ph idx="1"/>
          </p:nvPr>
        </p:nvSpPr>
        <p:spPr>
          <a:xfrm>
            <a:off x="395536" y="2060848"/>
            <a:ext cx="8316416" cy="4680520"/>
          </a:xfrm>
        </p:spPr>
        <p:txBody>
          <a:bodyPr/>
          <a:lstStyle/>
          <a:p>
            <a:pPr marL="809625" lvl="1" indent="-266700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  <a:tabLst>
                <a:tab pos="809625" algn="l"/>
              </a:tabLst>
              <a:defRPr/>
            </a:pPr>
            <a:r>
              <a:rPr lang="en-GB" sz="2000" b="1" u="sng" kern="1200" dirty="0" smtClean="0">
                <a:latin typeface="+mj-lt"/>
                <a:ea typeface="+mn-ea"/>
                <a:cs typeface="Arial" charset="0"/>
              </a:rPr>
              <a:t>Regulatory needs </a:t>
            </a:r>
            <a:r>
              <a:rPr lang="en-GB" sz="2000" b="1" kern="1200" dirty="0" smtClean="0">
                <a:latin typeface="+mj-lt"/>
                <a:ea typeface="+mn-ea"/>
                <a:cs typeface="Arial" charset="0"/>
              </a:rPr>
              <a:t>(II)</a:t>
            </a:r>
          </a:p>
          <a:p>
            <a:pPr marL="809625" lvl="1" indent="-266700" algn="just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  <a:tabLst>
                <a:tab pos="809625" algn="l"/>
              </a:tabLst>
              <a:defRPr/>
            </a:pPr>
            <a:r>
              <a:rPr lang="en-GB" sz="1800" kern="1200" dirty="0" smtClean="0">
                <a:latin typeface="+mj-lt"/>
                <a:ea typeface="+mn-ea"/>
                <a:cs typeface="Arial" charset="0"/>
              </a:rPr>
              <a:t>To be discussed:</a:t>
            </a:r>
          </a:p>
          <a:p>
            <a:pPr marL="1217612" lvl="2" indent="-266700" algn="just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809625" algn="l"/>
              </a:tabLst>
              <a:defRPr/>
            </a:pPr>
            <a:r>
              <a:rPr lang="en-GB" sz="1800" b="1" kern="1200" dirty="0" smtClean="0">
                <a:latin typeface="+mj-lt"/>
                <a:ea typeface="+mn-ea"/>
                <a:cs typeface="Arial" charset="0"/>
              </a:rPr>
              <a:t>Shipper license </a:t>
            </a:r>
            <a:r>
              <a:rPr lang="en-GB" sz="1800" kern="1200" dirty="0" smtClean="0">
                <a:latin typeface="+mj-lt"/>
                <a:ea typeface="+mn-ea"/>
                <a:cs typeface="Arial" charset="0"/>
              </a:rPr>
              <a:t>to participate in auctions process, allowing the same shipper to book unbundled capacity. Qualification steps.</a:t>
            </a:r>
          </a:p>
          <a:p>
            <a:pPr marL="1217612" lvl="2" indent="-266700" algn="just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809625" algn="l"/>
              </a:tabLst>
              <a:defRPr/>
            </a:pPr>
            <a:r>
              <a:rPr lang="en-GB" sz="1800" b="1" kern="1200" dirty="0" smtClean="0">
                <a:latin typeface="+mj-lt"/>
                <a:ea typeface="+mn-ea"/>
                <a:cs typeface="Arial" charset="0"/>
              </a:rPr>
              <a:t>Price steps </a:t>
            </a:r>
            <a:r>
              <a:rPr lang="en-GB" sz="1800" kern="1200" dirty="0" smtClean="0">
                <a:latin typeface="+mj-lt"/>
                <a:ea typeface="+mn-ea"/>
                <a:cs typeface="Arial" charset="0"/>
              </a:rPr>
              <a:t>definition and allocation of </a:t>
            </a:r>
            <a:r>
              <a:rPr lang="en-GB" sz="1800" b="1" kern="1200" dirty="0" smtClean="0">
                <a:latin typeface="+mj-lt"/>
                <a:ea typeface="+mn-ea"/>
                <a:cs typeface="Arial" charset="0"/>
              </a:rPr>
              <a:t>revenues</a:t>
            </a:r>
            <a:r>
              <a:rPr lang="en-GB" sz="1800" kern="1200" dirty="0" smtClean="0">
                <a:latin typeface="+mj-lt"/>
                <a:ea typeface="+mn-ea"/>
                <a:cs typeface="Arial" charset="0"/>
              </a:rPr>
              <a:t> arising from the auction among TSOs</a:t>
            </a:r>
          </a:p>
          <a:p>
            <a:pPr marL="1217612" lvl="2" indent="-266700" algn="just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809625" algn="l"/>
              </a:tabLst>
              <a:defRPr/>
            </a:pPr>
            <a:r>
              <a:rPr lang="en-GB" sz="1800" kern="1200" dirty="0" smtClean="0">
                <a:latin typeface="+mj-lt"/>
                <a:ea typeface="+mn-ea"/>
                <a:cs typeface="Arial" charset="0"/>
              </a:rPr>
              <a:t>Release of </a:t>
            </a:r>
            <a:r>
              <a:rPr lang="en-GB" sz="1800" b="1" kern="1200" dirty="0" smtClean="0">
                <a:latin typeface="+mj-lt"/>
                <a:ea typeface="+mn-ea"/>
                <a:cs typeface="Arial" charset="0"/>
              </a:rPr>
              <a:t>information to the market. </a:t>
            </a:r>
            <a:r>
              <a:rPr lang="en-GB" sz="1800" kern="1200" dirty="0" smtClean="0">
                <a:latin typeface="+mj-lt"/>
                <a:ea typeface="+mn-ea"/>
                <a:cs typeface="Arial" charset="0"/>
              </a:rPr>
              <a:t>Calendar</a:t>
            </a:r>
          </a:p>
          <a:p>
            <a:pPr marL="1217612" lvl="2" indent="-266700" algn="just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809625" algn="l"/>
              </a:tabLst>
              <a:defRPr/>
            </a:pPr>
            <a:r>
              <a:rPr lang="en-GB" sz="1800" b="1" kern="1200" dirty="0" smtClean="0">
                <a:latin typeface="+mj-lt"/>
                <a:ea typeface="+mn-ea"/>
                <a:cs typeface="Arial" charset="0"/>
              </a:rPr>
              <a:t>Capacity contracts: </a:t>
            </a:r>
            <a:r>
              <a:rPr lang="en-GB" sz="1800" kern="1200" dirty="0" smtClean="0">
                <a:latin typeface="+mj-lt"/>
                <a:ea typeface="+mn-ea"/>
                <a:cs typeface="Arial" charset="0"/>
              </a:rPr>
              <a:t>obligation to subscribe the capacity allocated in the auction, timing, financial deposit...</a:t>
            </a:r>
          </a:p>
          <a:p>
            <a:pPr marL="1217612" lvl="2" indent="-266700" algn="just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809625" algn="l"/>
              </a:tabLst>
              <a:defRPr/>
            </a:pPr>
            <a:r>
              <a:rPr lang="en-GB" sz="1800" kern="1200" dirty="0" smtClean="0">
                <a:latin typeface="+mj-lt"/>
                <a:ea typeface="+mn-ea"/>
                <a:cs typeface="Arial" charset="0"/>
              </a:rPr>
              <a:t>Responsibilities of TSOs (</a:t>
            </a:r>
            <a:r>
              <a:rPr lang="en-GB" sz="1800" b="1" kern="1200" dirty="0" smtClean="0">
                <a:latin typeface="+mj-lt"/>
                <a:ea typeface="+mn-ea"/>
                <a:cs typeface="Arial" charset="0"/>
              </a:rPr>
              <a:t>implementation</a:t>
            </a:r>
            <a:r>
              <a:rPr lang="en-GB" sz="1800" kern="1200" dirty="0" smtClean="0">
                <a:latin typeface="+mj-lt"/>
                <a:ea typeface="+mn-ea"/>
                <a:cs typeface="Arial" charset="0"/>
              </a:rPr>
              <a:t>) and NRAs (</a:t>
            </a:r>
            <a:r>
              <a:rPr lang="en-GB" sz="1800" b="1" kern="1200" dirty="0" smtClean="0">
                <a:latin typeface="+mj-lt"/>
                <a:ea typeface="+mn-ea"/>
                <a:cs typeface="Arial" charset="0"/>
              </a:rPr>
              <a:t>supervision</a:t>
            </a:r>
            <a:r>
              <a:rPr lang="en-GB" sz="1800" kern="1200" dirty="0" smtClean="0">
                <a:latin typeface="+mj-lt"/>
                <a:ea typeface="+mn-ea"/>
                <a:cs typeface="Arial" charset="0"/>
              </a:rPr>
              <a:t>)</a:t>
            </a:r>
          </a:p>
          <a:p>
            <a:pPr marL="1217612" lvl="2" indent="-266700" algn="just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809625" algn="l"/>
              </a:tabLst>
              <a:defRPr/>
            </a:pPr>
            <a:r>
              <a:rPr lang="en-GB" sz="1800" b="1" kern="1200" dirty="0" smtClean="0">
                <a:latin typeface="+mj-lt"/>
                <a:ea typeface="+mn-ea"/>
                <a:cs typeface="Arial" charset="0"/>
              </a:rPr>
              <a:t>Secondary capacity market</a:t>
            </a:r>
            <a:r>
              <a:rPr lang="en-GB" sz="1800" kern="1200" dirty="0" smtClean="0">
                <a:latin typeface="+mj-lt"/>
                <a:ea typeface="+mn-ea"/>
                <a:cs typeface="Arial" charset="0"/>
              </a:rPr>
              <a:t>: bundled virtual capacity to remain as allocated in the auction</a:t>
            </a:r>
          </a:p>
          <a:p>
            <a:pPr marL="1217612" lvl="2" indent="-266700" algn="just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809625" algn="l"/>
              </a:tabLst>
              <a:defRPr/>
            </a:pPr>
            <a:r>
              <a:rPr lang="en-GB" sz="1800" b="1" kern="1200" dirty="0" smtClean="0">
                <a:latin typeface="+mj-lt"/>
                <a:ea typeface="+mn-ea"/>
                <a:cs typeface="Arial" charset="0"/>
              </a:rPr>
              <a:t>Coexistence</a:t>
            </a:r>
            <a:r>
              <a:rPr lang="en-GB" sz="1800" kern="1200" dirty="0" smtClean="0">
                <a:latin typeface="+mj-lt"/>
                <a:ea typeface="+mn-ea"/>
                <a:cs typeface="Arial" charset="0"/>
              </a:rPr>
              <a:t> of old and new contracts</a:t>
            </a:r>
          </a:p>
          <a:p>
            <a:pPr marL="809625" lvl="1" indent="-266700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Tx/>
              <a:buChar char="-"/>
              <a:tabLst>
                <a:tab pos="809625" algn="l"/>
              </a:tabLst>
              <a:defRPr/>
            </a:pPr>
            <a:endParaRPr lang="en-GB" sz="1800" kern="1200" dirty="0" smtClean="0">
              <a:latin typeface="+mj-lt"/>
              <a:ea typeface="+mn-ea"/>
              <a:cs typeface="Arial" charset="0"/>
            </a:endParaRPr>
          </a:p>
          <a:p>
            <a:pPr marL="809625" lvl="1" indent="-266700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Tx/>
              <a:buChar char="-"/>
              <a:tabLst>
                <a:tab pos="809625" algn="l"/>
              </a:tabLst>
              <a:defRPr/>
            </a:pPr>
            <a:endParaRPr lang="en-GB" sz="1800" b="1" kern="1200" dirty="0" smtClean="0">
              <a:latin typeface="+mj-lt"/>
              <a:ea typeface="+mn-ea"/>
              <a:cs typeface="Arial" charset="0"/>
            </a:endParaRPr>
          </a:p>
        </p:txBody>
      </p:sp>
      <p:sp>
        <p:nvSpPr>
          <p:cNvPr id="8" name="7 Elipse"/>
          <p:cNvSpPr/>
          <p:nvPr/>
        </p:nvSpPr>
        <p:spPr>
          <a:xfrm>
            <a:off x="395536" y="2060848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/>
              <a:t>2</a:t>
            </a:r>
            <a:endParaRPr lang="es-ES" sz="2000" b="1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Rectángulo"/>
          <p:cNvSpPr>
            <a:spLocks noChangeArrowheads="1"/>
          </p:cNvSpPr>
          <p:nvPr/>
        </p:nvSpPr>
        <p:spPr bwMode="auto">
          <a:xfrm>
            <a:off x="-180528" y="731370"/>
            <a:ext cx="8001000" cy="60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5600" indent="-263525" algn="ctr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r>
              <a:rPr lang="en-US" sz="2800" dirty="0" smtClean="0">
                <a:solidFill>
                  <a:srgbClr val="264D74"/>
                </a:solidFill>
              </a:rPr>
              <a:t>II. Capacity Allocation Mechanisms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251520" y="1412776"/>
            <a:ext cx="871296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263525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r>
              <a:rPr lang="en-US" sz="2400" dirty="0" smtClean="0"/>
              <a:t>II.1. CAM Roadmap for SGRI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  <p:sp>
        <p:nvSpPr>
          <p:cNvPr id="6" name="2 Marcador de contenido"/>
          <p:cNvSpPr>
            <a:spLocks noGrp="1"/>
          </p:cNvSpPr>
          <p:nvPr>
            <p:ph idx="1"/>
          </p:nvPr>
        </p:nvSpPr>
        <p:spPr>
          <a:xfrm>
            <a:off x="395536" y="2060848"/>
            <a:ext cx="8316416" cy="4176464"/>
          </a:xfrm>
        </p:spPr>
        <p:txBody>
          <a:bodyPr/>
          <a:lstStyle/>
          <a:p>
            <a:pPr marL="809625" lvl="1" indent="-266700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  <a:tabLst>
                <a:tab pos="809625" algn="l"/>
              </a:tabLst>
              <a:defRPr/>
            </a:pPr>
            <a:r>
              <a:rPr lang="en-GB" sz="2000" b="1" u="sng" kern="1200" dirty="0" smtClean="0">
                <a:latin typeface="+mj-lt"/>
                <a:ea typeface="+mn-ea"/>
                <a:cs typeface="Arial" charset="0"/>
              </a:rPr>
              <a:t>IT System</a:t>
            </a:r>
          </a:p>
          <a:p>
            <a:pPr marL="809625" lvl="1" indent="-266700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  <a:tabLst>
                <a:tab pos="809625" algn="l"/>
              </a:tabLst>
              <a:defRPr/>
            </a:pPr>
            <a:endParaRPr lang="en-GB" sz="2000" b="1" u="sng" kern="1200" dirty="0" smtClean="0">
              <a:latin typeface="+mj-lt"/>
              <a:ea typeface="+mn-ea"/>
              <a:cs typeface="Arial" charset="0"/>
            </a:endParaRPr>
          </a:p>
          <a:p>
            <a:pPr marL="809625" lvl="1" indent="-266700" algn="just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  <a:tabLst>
                <a:tab pos="809625" algn="l"/>
              </a:tabLst>
              <a:defRPr/>
            </a:pPr>
            <a:r>
              <a:rPr lang="en-GB" sz="1800" kern="1200" dirty="0" smtClean="0">
                <a:latin typeface="+mj-lt"/>
                <a:ea typeface="+mn-ea"/>
                <a:cs typeface="Arial" charset="0"/>
              </a:rPr>
              <a:t>To develop a </a:t>
            </a:r>
            <a:r>
              <a:rPr lang="en-GB" sz="1800" b="1" kern="1200" dirty="0" smtClean="0">
                <a:latin typeface="+mj-lt"/>
                <a:ea typeface="+mn-ea"/>
                <a:cs typeface="Arial" charset="0"/>
              </a:rPr>
              <a:t>single platform to allocate capacity</a:t>
            </a:r>
            <a:r>
              <a:rPr lang="en-GB" sz="1800" kern="1200" dirty="0" smtClean="0">
                <a:latin typeface="+mj-lt"/>
                <a:ea typeface="+mn-ea"/>
                <a:cs typeface="Arial" charset="0"/>
              </a:rPr>
              <a:t>: Best available technologies, functionalities, secure, smooth exchange of information</a:t>
            </a:r>
          </a:p>
          <a:p>
            <a:pPr marL="809625" lvl="1" indent="-266700" algn="just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  <a:tabLst>
                <a:tab pos="809625" algn="l"/>
              </a:tabLst>
              <a:defRPr/>
            </a:pPr>
            <a:r>
              <a:rPr lang="en-GB" sz="1800" kern="1200" dirty="0" smtClean="0">
                <a:latin typeface="+mj-lt"/>
                <a:ea typeface="+mn-ea"/>
                <a:cs typeface="Arial" charset="0"/>
              </a:rPr>
              <a:t>Calendar to </a:t>
            </a:r>
            <a:r>
              <a:rPr lang="en-GB" sz="1800" b="1" kern="1200" dirty="0" smtClean="0">
                <a:latin typeface="+mj-lt"/>
                <a:ea typeface="+mn-ea"/>
                <a:cs typeface="Arial" charset="0"/>
              </a:rPr>
              <a:t>join </a:t>
            </a:r>
            <a:r>
              <a:rPr lang="en-GB" sz="1800" kern="1200" dirty="0" smtClean="0">
                <a:latin typeface="+mj-lt"/>
                <a:ea typeface="+mn-ea"/>
                <a:cs typeface="Arial" charset="0"/>
              </a:rPr>
              <a:t>European </a:t>
            </a:r>
            <a:r>
              <a:rPr lang="en-GB" sz="1800" b="1" kern="1200" dirty="0" smtClean="0">
                <a:latin typeface="+mj-lt"/>
                <a:ea typeface="+mn-ea"/>
                <a:cs typeface="Arial" charset="0"/>
              </a:rPr>
              <a:t>Capacity Platform </a:t>
            </a:r>
            <a:r>
              <a:rPr lang="en-GB" sz="1800" kern="1200" dirty="0" smtClean="0">
                <a:latin typeface="+mj-lt"/>
                <a:ea typeface="+mn-ea"/>
                <a:cs typeface="Arial" charset="0"/>
              </a:rPr>
              <a:t>by TSOs in the SGRI</a:t>
            </a:r>
          </a:p>
          <a:p>
            <a:pPr marL="809625" lvl="1" indent="-266700" algn="just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  <a:tabLst>
                <a:tab pos="809625" algn="l"/>
              </a:tabLst>
              <a:defRPr/>
            </a:pPr>
            <a:r>
              <a:rPr lang="en-GB" sz="1800" kern="1200" dirty="0" smtClean="0">
                <a:latin typeface="+mj-lt"/>
                <a:ea typeface="+mn-ea"/>
                <a:cs typeface="Arial" charset="0"/>
              </a:rPr>
              <a:t>TSOs to develop its </a:t>
            </a:r>
            <a:r>
              <a:rPr lang="en-GB" sz="1800" b="1" kern="1200" dirty="0" smtClean="0">
                <a:latin typeface="+mj-lt"/>
                <a:ea typeface="+mn-ea"/>
                <a:cs typeface="Arial" charset="0"/>
              </a:rPr>
              <a:t>own IT system </a:t>
            </a:r>
            <a:r>
              <a:rPr lang="en-GB" sz="1800" kern="1200" dirty="0" smtClean="0">
                <a:latin typeface="+mj-lt"/>
                <a:ea typeface="+mn-ea"/>
                <a:cs typeface="Arial" charset="0"/>
              </a:rPr>
              <a:t>to integrate the information from the capacity auctions</a:t>
            </a:r>
          </a:p>
          <a:p>
            <a:pPr marL="809625" lvl="1" indent="-266700" algn="just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  <a:tabLst>
                <a:tab pos="809625" algn="l"/>
              </a:tabLst>
              <a:defRPr/>
            </a:pPr>
            <a:r>
              <a:rPr lang="en-GB" sz="1800" kern="1200" dirty="0" smtClean="0">
                <a:latin typeface="+mj-lt"/>
                <a:ea typeface="+mn-ea"/>
                <a:cs typeface="Arial" charset="0"/>
              </a:rPr>
              <a:t>TSOs to collaborate </a:t>
            </a:r>
            <a:r>
              <a:rPr lang="en-GB" sz="1800" b="1" kern="1200" dirty="0" smtClean="0">
                <a:latin typeface="+mj-lt"/>
                <a:ea typeface="+mn-ea"/>
                <a:cs typeface="Arial" charset="0"/>
              </a:rPr>
              <a:t>bilaterally to develop IT systems </a:t>
            </a:r>
            <a:r>
              <a:rPr lang="en-GB" sz="1800" kern="1200" dirty="0" smtClean="0">
                <a:latin typeface="+mj-lt"/>
                <a:ea typeface="+mn-ea"/>
                <a:cs typeface="Arial" charset="0"/>
              </a:rPr>
              <a:t>for nomination and </a:t>
            </a:r>
            <a:r>
              <a:rPr lang="en-GB" sz="1800" kern="1200" dirty="0" err="1" smtClean="0">
                <a:latin typeface="+mj-lt"/>
                <a:ea typeface="+mn-ea"/>
                <a:cs typeface="Arial" charset="0"/>
              </a:rPr>
              <a:t>renomination</a:t>
            </a:r>
            <a:r>
              <a:rPr lang="en-GB" sz="1800" kern="1200" dirty="0" smtClean="0">
                <a:latin typeface="+mj-lt"/>
                <a:ea typeface="+mn-ea"/>
                <a:cs typeface="Arial" charset="0"/>
              </a:rPr>
              <a:t> of bundled capacity, CMP implementation, exchange information for balancing process.</a:t>
            </a:r>
          </a:p>
          <a:p>
            <a:pPr marL="809625" lvl="1" indent="-266700" algn="just">
              <a:spcBef>
                <a:spcPts val="600"/>
              </a:spcBef>
              <a:spcAft>
                <a:spcPts val="0"/>
              </a:spcAft>
              <a:buNone/>
              <a:tabLst>
                <a:tab pos="809625" algn="l"/>
              </a:tabLst>
              <a:defRPr/>
            </a:pPr>
            <a:endParaRPr lang="en-GB" sz="1800" kern="1200" dirty="0" smtClean="0">
              <a:latin typeface="+mj-lt"/>
              <a:ea typeface="+mn-ea"/>
              <a:cs typeface="Arial" charset="0"/>
            </a:endParaRPr>
          </a:p>
          <a:p>
            <a:pPr marL="809625" lvl="1" indent="-266700" algn="just">
              <a:spcBef>
                <a:spcPts val="600"/>
              </a:spcBef>
              <a:spcAft>
                <a:spcPts val="0"/>
              </a:spcAft>
              <a:buFontTx/>
              <a:buChar char="-"/>
              <a:tabLst>
                <a:tab pos="809625" algn="l"/>
              </a:tabLst>
              <a:defRPr/>
            </a:pPr>
            <a:endParaRPr lang="en-GB" sz="1800" kern="1200" dirty="0" smtClean="0">
              <a:latin typeface="+mj-lt"/>
              <a:ea typeface="+mn-ea"/>
              <a:cs typeface="Arial" charset="0"/>
            </a:endParaRPr>
          </a:p>
        </p:txBody>
      </p:sp>
      <p:sp>
        <p:nvSpPr>
          <p:cNvPr id="8" name="7 Elipse"/>
          <p:cNvSpPr/>
          <p:nvPr/>
        </p:nvSpPr>
        <p:spPr>
          <a:xfrm>
            <a:off x="395536" y="2060848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/>
              <a:t>3</a:t>
            </a:r>
            <a:endParaRPr lang="es-ES" sz="2000" b="1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Rectángulo"/>
          <p:cNvSpPr>
            <a:spLocks noChangeArrowheads="1"/>
          </p:cNvSpPr>
          <p:nvPr/>
        </p:nvSpPr>
        <p:spPr bwMode="auto">
          <a:xfrm>
            <a:off x="-180528" y="731370"/>
            <a:ext cx="8001000" cy="60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5600" indent="-263525" algn="ctr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r>
              <a:rPr lang="en-US" sz="2800" dirty="0" smtClean="0">
                <a:solidFill>
                  <a:srgbClr val="264D74"/>
                </a:solidFill>
              </a:rPr>
              <a:t>II. Capacity Allocation Mechanisms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251520" y="1412776"/>
            <a:ext cx="871296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263525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r>
              <a:rPr lang="en-US" sz="2400" dirty="0" smtClean="0"/>
              <a:t>II.1. CAM Roadmap for SGRI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  <p:sp>
        <p:nvSpPr>
          <p:cNvPr id="6" name="2 Marcador de contenido"/>
          <p:cNvSpPr>
            <a:spLocks noGrp="1"/>
          </p:cNvSpPr>
          <p:nvPr>
            <p:ph idx="1"/>
          </p:nvPr>
        </p:nvSpPr>
        <p:spPr>
          <a:xfrm>
            <a:off x="395536" y="2060848"/>
            <a:ext cx="8316416" cy="4176464"/>
          </a:xfrm>
        </p:spPr>
        <p:txBody>
          <a:bodyPr/>
          <a:lstStyle/>
          <a:p>
            <a:pPr marL="809625" lvl="1" indent="-266700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  <a:tabLst>
                <a:tab pos="809625" algn="l"/>
              </a:tabLst>
              <a:defRPr/>
            </a:pPr>
            <a:r>
              <a:rPr lang="en-GB" sz="2000" b="1" u="sng" kern="1200" dirty="0" smtClean="0">
                <a:latin typeface="+mj-lt"/>
                <a:ea typeface="+mn-ea"/>
                <a:cs typeface="Arial" charset="0"/>
              </a:rPr>
              <a:t>Way forward </a:t>
            </a:r>
          </a:p>
          <a:p>
            <a:pPr marL="809625" lvl="1" indent="-266700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  <a:tabLst>
                <a:tab pos="809625" algn="l"/>
              </a:tabLst>
              <a:defRPr/>
            </a:pPr>
            <a:endParaRPr lang="en-GB" sz="2000" b="1" u="sng" kern="1200" dirty="0" smtClean="0">
              <a:latin typeface="+mj-lt"/>
              <a:ea typeface="+mn-ea"/>
              <a:cs typeface="Arial" charset="0"/>
            </a:endParaRPr>
          </a:p>
          <a:p>
            <a:pPr marL="809625" lvl="1" indent="-266700" algn="just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  <a:tabLst>
                <a:tab pos="809625" algn="l"/>
              </a:tabLst>
              <a:defRPr/>
            </a:pPr>
            <a:r>
              <a:rPr lang="en-GB" sz="1800" kern="1200" dirty="0" smtClean="0">
                <a:latin typeface="+mj-lt"/>
                <a:ea typeface="+mn-ea"/>
                <a:cs typeface="Arial" charset="0"/>
              </a:rPr>
              <a:t>Further discussion with TSOs - ASAP</a:t>
            </a:r>
            <a:endParaRPr lang="es-ES" sz="1800" kern="1200" dirty="0" smtClean="0">
              <a:latin typeface="+mj-lt"/>
              <a:ea typeface="+mn-ea"/>
              <a:cs typeface="Arial" charset="0"/>
            </a:endParaRPr>
          </a:p>
          <a:p>
            <a:pPr marL="809625" lvl="1" indent="-266700" algn="just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  <a:tabLst>
                <a:tab pos="809625" algn="l"/>
              </a:tabLst>
              <a:defRPr/>
            </a:pPr>
            <a:r>
              <a:rPr lang="en-GB" sz="1800" kern="1200" dirty="0" smtClean="0">
                <a:latin typeface="+mj-lt"/>
                <a:ea typeface="+mn-ea"/>
                <a:cs typeface="Arial" charset="0"/>
              </a:rPr>
              <a:t>Public consultation of this document with Stakeholders- February 2013</a:t>
            </a:r>
            <a:endParaRPr lang="es-ES" sz="1800" kern="1200" dirty="0" smtClean="0">
              <a:latin typeface="+mj-lt"/>
              <a:ea typeface="+mn-ea"/>
              <a:cs typeface="Arial" charset="0"/>
            </a:endParaRPr>
          </a:p>
          <a:p>
            <a:pPr marL="809625" lvl="1" indent="-266700" algn="just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  <a:tabLst>
                <a:tab pos="809625" algn="l"/>
              </a:tabLst>
              <a:defRPr/>
            </a:pPr>
            <a:r>
              <a:rPr lang="en-GB" sz="1800" kern="1200" dirty="0" smtClean="0">
                <a:latin typeface="+mj-lt"/>
                <a:ea typeface="+mn-ea"/>
                <a:cs typeface="Arial" charset="0"/>
              </a:rPr>
              <a:t>Final  CAM Roadmap of the SGRI – March 2013</a:t>
            </a:r>
            <a:endParaRPr lang="es-ES" sz="1800" kern="1200" dirty="0" smtClean="0">
              <a:latin typeface="+mj-lt"/>
              <a:ea typeface="+mn-ea"/>
              <a:cs typeface="Arial" charset="0"/>
            </a:endParaRPr>
          </a:p>
          <a:p>
            <a:pPr marL="809625" lvl="1" indent="-266700" algn="just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  <a:tabLst>
                <a:tab pos="809625" algn="l"/>
              </a:tabLst>
              <a:defRPr/>
            </a:pPr>
            <a:r>
              <a:rPr lang="en-GB" sz="1800" kern="1200" dirty="0" smtClean="0">
                <a:latin typeface="+mj-lt"/>
                <a:ea typeface="+mn-ea"/>
                <a:cs typeface="Arial" charset="0"/>
              </a:rPr>
              <a:t>Discussions and definition of the capacity products, available capacity and IT systems– April/May 2013</a:t>
            </a:r>
            <a:endParaRPr lang="es-ES" sz="1800" kern="1200" dirty="0" smtClean="0">
              <a:latin typeface="+mj-lt"/>
              <a:ea typeface="+mn-ea"/>
              <a:cs typeface="Arial" charset="0"/>
            </a:endParaRPr>
          </a:p>
          <a:p>
            <a:pPr marL="809625" lvl="1" indent="-266700" algn="just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  <a:tabLst>
                <a:tab pos="809625" algn="l"/>
              </a:tabLst>
              <a:defRPr/>
            </a:pPr>
            <a:r>
              <a:rPr lang="en-GB" sz="1800" kern="1200" dirty="0" smtClean="0">
                <a:latin typeface="+mj-lt"/>
                <a:ea typeface="+mn-ea"/>
                <a:cs typeface="Arial" charset="0"/>
              </a:rPr>
              <a:t>Start of the implementation of IT systems –Summer 2013</a:t>
            </a:r>
            <a:endParaRPr lang="es-ES" sz="1800" kern="1200" dirty="0" smtClean="0">
              <a:latin typeface="+mj-lt"/>
              <a:ea typeface="+mn-ea"/>
              <a:cs typeface="Arial" charset="0"/>
            </a:endParaRPr>
          </a:p>
          <a:p>
            <a:pPr marL="809625" lvl="1" indent="-266700" algn="just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  <a:tabLst>
                <a:tab pos="809625" algn="l"/>
              </a:tabLst>
              <a:defRPr/>
            </a:pPr>
            <a:r>
              <a:rPr lang="en-GB" sz="1800" kern="1200" dirty="0" smtClean="0">
                <a:latin typeface="+mj-lt"/>
                <a:ea typeface="+mn-ea"/>
                <a:cs typeface="Arial" charset="0"/>
              </a:rPr>
              <a:t>Start of proposing national regulation modification – Summer 2013.</a:t>
            </a:r>
            <a:endParaRPr lang="es-ES" sz="1800" kern="1200" dirty="0" smtClean="0">
              <a:latin typeface="+mj-lt"/>
              <a:ea typeface="+mn-ea"/>
              <a:cs typeface="Arial" charset="0"/>
            </a:endParaRPr>
          </a:p>
          <a:p>
            <a:pPr marL="809625" lvl="1" indent="-266700" algn="just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  <a:tabLst>
                <a:tab pos="809625" algn="l"/>
              </a:tabLst>
              <a:defRPr/>
            </a:pPr>
            <a:endParaRPr lang="en-GB" sz="1800" kern="1200" dirty="0" smtClean="0">
              <a:latin typeface="+mj-lt"/>
              <a:ea typeface="+mn-ea"/>
              <a:cs typeface="Arial" charset="0"/>
            </a:endParaRPr>
          </a:p>
          <a:p>
            <a:pPr marL="809625" lvl="1" indent="-266700" algn="just">
              <a:spcBef>
                <a:spcPts val="600"/>
              </a:spcBef>
              <a:spcAft>
                <a:spcPts val="0"/>
              </a:spcAft>
              <a:buNone/>
              <a:tabLst>
                <a:tab pos="809625" algn="l"/>
              </a:tabLst>
              <a:defRPr/>
            </a:pPr>
            <a:endParaRPr lang="en-GB" sz="1800" kern="1200" dirty="0" smtClean="0">
              <a:latin typeface="+mj-lt"/>
              <a:ea typeface="+mn-ea"/>
              <a:cs typeface="Arial" charset="0"/>
            </a:endParaRPr>
          </a:p>
          <a:p>
            <a:pPr marL="809625" lvl="1" indent="-266700" algn="just">
              <a:spcBef>
                <a:spcPts val="600"/>
              </a:spcBef>
              <a:spcAft>
                <a:spcPts val="0"/>
              </a:spcAft>
              <a:buFontTx/>
              <a:buChar char="-"/>
              <a:tabLst>
                <a:tab pos="809625" algn="l"/>
              </a:tabLst>
              <a:defRPr/>
            </a:pPr>
            <a:endParaRPr lang="en-GB" sz="1800" kern="1200" dirty="0" smtClean="0">
              <a:latin typeface="+mj-lt"/>
              <a:ea typeface="+mn-ea"/>
              <a:cs typeface="Arial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395536" y="1484784"/>
            <a:ext cx="8280920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263525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r>
              <a:rPr lang="en-US" sz="2400" dirty="0" smtClean="0"/>
              <a:t>II.2. North West Capacity Allocation Platform      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691680" y="2780928"/>
            <a:ext cx="5742384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ctr">
              <a:spcBef>
                <a:spcPts val="600"/>
              </a:spcBef>
              <a:spcAft>
                <a:spcPts val="600"/>
              </a:spcAft>
              <a:buSzPct val="100000"/>
              <a:buNone/>
            </a:pPr>
            <a:r>
              <a:rPr lang="en-US" sz="3200" b="1" dirty="0" smtClean="0"/>
              <a:t>(to be presented by </a:t>
            </a:r>
          </a:p>
          <a:p>
            <a:pPr marL="457200" lvl="0" indent="-457200" algn="ctr">
              <a:spcBef>
                <a:spcPts val="600"/>
              </a:spcBef>
              <a:spcAft>
                <a:spcPts val="600"/>
              </a:spcAft>
              <a:buSzPct val="100000"/>
              <a:buNone/>
            </a:pPr>
            <a:r>
              <a:rPr lang="en-US" sz="3200" b="1" dirty="0" smtClean="0"/>
              <a:t>Platform member)</a:t>
            </a:r>
          </a:p>
        </p:txBody>
      </p:sp>
      <p:sp>
        <p:nvSpPr>
          <p:cNvPr id="8" name="3 Rectángulo"/>
          <p:cNvSpPr>
            <a:spLocks noChangeArrowheads="1"/>
          </p:cNvSpPr>
          <p:nvPr/>
        </p:nvSpPr>
        <p:spPr bwMode="auto">
          <a:xfrm>
            <a:off x="-180528" y="731370"/>
            <a:ext cx="8001000" cy="60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5600" indent="-263525" algn="ctr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r>
              <a:rPr lang="en-US" sz="2800" dirty="0" smtClean="0">
                <a:solidFill>
                  <a:srgbClr val="264D74"/>
                </a:solidFill>
              </a:rPr>
              <a:t>II. Capacity Allocation Mechanisms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Rectángulo"/>
          <p:cNvSpPr>
            <a:spLocks noChangeArrowheads="1"/>
          </p:cNvSpPr>
          <p:nvPr/>
        </p:nvSpPr>
        <p:spPr bwMode="auto">
          <a:xfrm>
            <a:off x="-180528" y="731370"/>
            <a:ext cx="8001000" cy="60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5600" indent="-263525" algn="ctr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r>
              <a:rPr lang="en-US" sz="2800" dirty="0" smtClean="0">
                <a:solidFill>
                  <a:srgbClr val="264D74"/>
                </a:solidFill>
              </a:rPr>
              <a:t>II. Capacity Allocation Mechanisms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323528" y="1700808"/>
            <a:ext cx="871296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263525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r>
              <a:rPr lang="en-US" sz="2400" dirty="0" smtClean="0"/>
              <a:t>II.3. Improvements in the Spain-Portugal allocation of capacity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187624" y="3068960"/>
            <a:ext cx="67687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ctr">
              <a:spcBef>
                <a:spcPts val="600"/>
              </a:spcBef>
              <a:spcAft>
                <a:spcPts val="600"/>
              </a:spcAft>
              <a:buSzPct val="100000"/>
              <a:buNone/>
            </a:pPr>
            <a:r>
              <a:rPr lang="en-US" sz="3200" b="1" dirty="0" smtClean="0"/>
              <a:t>(to be presented by TSOs)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683568" y="1196752"/>
            <a:ext cx="799288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263525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r>
              <a:rPr lang="en-US" sz="2400" dirty="0" smtClean="0"/>
              <a:t>II.3. Improvements in the SP-PT CAM (I)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  <p:sp>
        <p:nvSpPr>
          <p:cNvPr id="6" name="2 Marcador de contenido"/>
          <p:cNvSpPr>
            <a:spLocks noGrp="1"/>
          </p:cNvSpPr>
          <p:nvPr>
            <p:ph idx="1"/>
          </p:nvPr>
        </p:nvSpPr>
        <p:spPr>
          <a:xfrm>
            <a:off x="0" y="2033464"/>
            <a:ext cx="9144000" cy="4824536"/>
          </a:xfrm>
        </p:spPr>
        <p:txBody>
          <a:bodyPr/>
          <a:lstStyle/>
          <a:p>
            <a:pPr marL="809625" lvl="1" indent="-266700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  <a:tabLst>
                <a:tab pos="809625" algn="l"/>
              </a:tabLst>
              <a:defRPr/>
            </a:pPr>
            <a:r>
              <a:rPr lang="en-GB" sz="1800" b="1" kern="1200" dirty="0" smtClean="0">
                <a:cs typeface="Arial" charset="0"/>
              </a:rPr>
              <a:t>Capacity Products </a:t>
            </a:r>
            <a:r>
              <a:rPr lang="en-GB" sz="1800" kern="1200" dirty="0" smtClean="0">
                <a:cs typeface="Arial" charset="0"/>
              </a:rPr>
              <a:t>to be offered for the gas year </a:t>
            </a:r>
            <a:r>
              <a:rPr lang="en-GB" sz="1600" u="sng" kern="1200" dirty="0" smtClean="0">
                <a:cs typeface="Arial" charset="0"/>
              </a:rPr>
              <a:t>1</a:t>
            </a:r>
            <a:r>
              <a:rPr lang="en-GB" sz="1600" u="sng" kern="1200" baseline="30000" dirty="0" smtClean="0">
                <a:cs typeface="Arial" charset="0"/>
              </a:rPr>
              <a:t>st</a:t>
            </a:r>
            <a:r>
              <a:rPr lang="en-GB" sz="1600" u="sng" kern="1200" dirty="0" smtClean="0">
                <a:cs typeface="Arial" charset="0"/>
              </a:rPr>
              <a:t> Oct 2013 to 30</a:t>
            </a:r>
            <a:r>
              <a:rPr lang="en-GB" sz="1600" u="sng" kern="1200" baseline="30000" dirty="0" smtClean="0">
                <a:cs typeface="Arial" charset="0"/>
              </a:rPr>
              <a:t>th</a:t>
            </a:r>
            <a:r>
              <a:rPr lang="en-GB" sz="1600" u="sng" kern="1200" dirty="0" smtClean="0">
                <a:cs typeface="Arial" charset="0"/>
              </a:rPr>
              <a:t> Sept 2014:</a:t>
            </a:r>
          </a:p>
          <a:p>
            <a:pPr marL="1217612" lvl="2" indent="-266700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809625" algn="l"/>
              </a:tabLst>
              <a:defRPr/>
            </a:pPr>
            <a:r>
              <a:rPr lang="en-GB" sz="1600" b="1" kern="1200" dirty="0" smtClean="0">
                <a:cs typeface="Arial" charset="0"/>
              </a:rPr>
              <a:t>Firm yearly products</a:t>
            </a:r>
          </a:p>
          <a:p>
            <a:pPr marL="1217612" lvl="2" indent="-266700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809625" algn="l"/>
              </a:tabLst>
              <a:defRPr/>
            </a:pPr>
            <a:r>
              <a:rPr lang="en-GB" sz="1600" b="1" kern="1200" dirty="0" smtClean="0">
                <a:cs typeface="Arial" charset="0"/>
              </a:rPr>
              <a:t>Firm quarterly products</a:t>
            </a:r>
          </a:p>
          <a:p>
            <a:pPr marL="1217612" lvl="2" indent="-266700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809625" algn="l"/>
              </a:tabLst>
              <a:defRPr/>
            </a:pPr>
            <a:r>
              <a:rPr lang="en-GB" sz="1600" b="1" kern="1200" dirty="0" smtClean="0">
                <a:cs typeface="Arial" charset="0"/>
              </a:rPr>
              <a:t>Interruptible </a:t>
            </a:r>
            <a:r>
              <a:rPr lang="en-GB" sz="1600" kern="1200" dirty="0" smtClean="0">
                <a:cs typeface="Arial" charset="0"/>
              </a:rPr>
              <a:t>products if less than 95% of firm capacity has been allocated at the previous firm products auctions.</a:t>
            </a:r>
            <a:endParaRPr lang="en-GB" sz="1800" kern="1200" dirty="0" smtClean="0">
              <a:cs typeface="Arial" charset="0"/>
            </a:endParaRPr>
          </a:p>
          <a:p>
            <a:pPr marL="809625" lvl="1" indent="-266700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  <a:tabLst>
                <a:tab pos="809625" algn="l"/>
              </a:tabLst>
              <a:defRPr/>
            </a:pPr>
            <a:endParaRPr lang="en-GB" sz="1800" b="1" kern="1200" dirty="0" smtClean="0">
              <a:latin typeface="+mj-lt"/>
              <a:ea typeface="+mn-ea"/>
              <a:cs typeface="Arial" charset="0"/>
            </a:endParaRPr>
          </a:p>
          <a:p>
            <a:pPr marL="809625" lvl="1" indent="-266700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  <a:tabLst>
                <a:tab pos="809625" algn="l"/>
              </a:tabLst>
              <a:defRPr/>
            </a:pPr>
            <a:r>
              <a:rPr lang="en-GB" sz="1800" b="1" kern="1200" dirty="0" smtClean="0">
                <a:latin typeface="+mj-lt"/>
                <a:ea typeface="+mn-ea"/>
                <a:cs typeface="Arial" charset="0"/>
              </a:rPr>
              <a:t>IT system to allocated capacity to shippers</a:t>
            </a:r>
          </a:p>
        </p:txBody>
      </p:sp>
      <p:sp>
        <p:nvSpPr>
          <p:cNvPr id="9" name="3 Rectángulo"/>
          <p:cNvSpPr>
            <a:spLocks noChangeArrowheads="1"/>
          </p:cNvSpPr>
          <p:nvPr/>
        </p:nvSpPr>
        <p:spPr bwMode="auto">
          <a:xfrm>
            <a:off x="971600" y="692696"/>
            <a:ext cx="5408712" cy="561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5600" indent="-263525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r>
              <a:rPr lang="en-US" sz="2800" dirty="0" smtClean="0">
                <a:solidFill>
                  <a:srgbClr val="264D74"/>
                </a:solidFill>
              </a:rPr>
              <a:t>II. CAM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683568" y="1196752"/>
            <a:ext cx="799288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263525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r>
              <a:rPr lang="en-US" sz="2400" dirty="0" smtClean="0"/>
              <a:t>II.3. Improvements in the SP-PT CAM (II)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  <p:sp>
        <p:nvSpPr>
          <p:cNvPr id="6" name="2 Marcador de contenido"/>
          <p:cNvSpPr>
            <a:spLocks noGrp="1"/>
          </p:cNvSpPr>
          <p:nvPr>
            <p:ph idx="1"/>
          </p:nvPr>
        </p:nvSpPr>
        <p:spPr>
          <a:xfrm>
            <a:off x="323528" y="2132856"/>
            <a:ext cx="8316416" cy="3960440"/>
          </a:xfrm>
        </p:spPr>
        <p:txBody>
          <a:bodyPr/>
          <a:lstStyle/>
          <a:p>
            <a:pPr marL="809625" lvl="1" indent="-266700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  <a:tabLst>
                <a:tab pos="809625" algn="l"/>
              </a:tabLst>
              <a:defRPr/>
            </a:pPr>
            <a:r>
              <a:rPr lang="en-GB" sz="1800" b="1" kern="1200" dirty="0" smtClean="0">
                <a:latin typeface="+mj-lt"/>
                <a:ea typeface="+mn-ea"/>
                <a:cs typeface="Arial" charset="0"/>
              </a:rPr>
              <a:t>Annual Transmission Capacity Auction </a:t>
            </a:r>
            <a:r>
              <a:rPr lang="en-GB" sz="1800" kern="1200" dirty="0" smtClean="0">
                <a:latin typeface="+mj-lt"/>
                <a:ea typeface="+mn-ea"/>
                <a:cs typeface="Arial" charset="0"/>
              </a:rPr>
              <a:t>will take place in </a:t>
            </a:r>
            <a:r>
              <a:rPr lang="en-GB" sz="1800" b="1" kern="1200" dirty="0" smtClean="0">
                <a:latin typeface="+mj-lt"/>
                <a:ea typeface="+mn-ea"/>
                <a:cs typeface="Arial" charset="0"/>
              </a:rPr>
              <a:t>June 2013.</a:t>
            </a:r>
          </a:p>
          <a:p>
            <a:pPr marL="809625" lvl="1" indent="-266700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  <a:tabLst>
                <a:tab pos="809625" algn="l"/>
              </a:tabLst>
              <a:defRPr/>
            </a:pPr>
            <a:r>
              <a:rPr lang="en-GB" sz="1800" b="1" kern="1200" dirty="0" smtClean="0">
                <a:latin typeface="+mj-lt"/>
                <a:ea typeface="+mn-ea"/>
                <a:cs typeface="Arial" charset="0"/>
              </a:rPr>
              <a:t>National regulations </a:t>
            </a:r>
            <a:r>
              <a:rPr lang="en-GB" sz="1800" kern="1200" dirty="0" smtClean="0">
                <a:latin typeface="+mj-lt"/>
                <a:ea typeface="+mn-ea"/>
                <a:cs typeface="Arial" charset="0"/>
              </a:rPr>
              <a:t>to be </a:t>
            </a:r>
            <a:r>
              <a:rPr lang="en-GB" sz="1800" kern="1200" dirty="0" err="1" smtClean="0">
                <a:latin typeface="+mj-lt"/>
                <a:ea typeface="+mn-ea"/>
                <a:cs typeface="Arial" charset="0"/>
              </a:rPr>
              <a:t>aproved</a:t>
            </a:r>
            <a:r>
              <a:rPr lang="en-GB" sz="1800" kern="1200" dirty="0" smtClean="0">
                <a:latin typeface="+mj-lt"/>
                <a:ea typeface="+mn-ea"/>
                <a:cs typeface="Arial" charset="0"/>
              </a:rPr>
              <a:t> in advance in order stakeholders will be timely informed:</a:t>
            </a:r>
          </a:p>
          <a:p>
            <a:pPr marL="1343025" lvl="1" indent="-266700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600" kern="1200" dirty="0" err="1" smtClean="0">
                <a:latin typeface="+mj-lt"/>
                <a:ea typeface="+mn-ea"/>
                <a:cs typeface="Arial" charset="0"/>
              </a:rPr>
              <a:t>Resolución</a:t>
            </a:r>
            <a:r>
              <a:rPr lang="en-GB" sz="1600" b="1" kern="1200" dirty="0" smtClean="0">
                <a:latin typeface="+mj-lt"/>
                <a:ea typeface="+mn-ea"/>
                <a:cs typeface="Arial" charset="0"/>
              </a:rPr>
              <a:t> CNE </a:t>
            </a:r>
            <a:r>
              <a:rPr lang="en-GB" sz="1600" kern="1200" dirty="0" smtClean="0">
                <a:latin typeface="+mj-lt"/>
                <a:ea typeface="+mn-ea"/>
                <a:cs typeface="Arial" charset="0"/>
              </a:rPr>
              <a:t>on methodology for the coordinated capacity allocation at the IP between Spain and Portugal.</a:t>
            </a:r>
          </a:p>
          <a:p>
            <a:pPr marL="1343025" lvl="1" indent="-266700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600" i="1" u="sng" kern="1200" dirty="0" smtClean="0">
                <a:latin typeface="+mj-lt"/>
                <a:ea typeface="+mn-ea"/>
                <a:cs typeface="Arial" charset="0"/>
              </a:rPr>
              <a:t>Mecanismo de atribuição de capacidade </a:t>
            </a:r>
            <a:r>
              <a:rPr lang="pt-BR" sz="1600" i="1" kern="1200" dirty="0" smtClean="0">
                <a:latin typeface="+mj-lt"/>
                <a:ea typeface="+mn-ea"/>
                <a:cs typeface="Arial" charset="0"/>
              </a:rPr>
              <a:t>da RNTGN </a:t>
            </a:r>
            <a:r>
              <a:rPr lang="pt-BR" sz="1600" kern="1200" dirty="0" smtClean="0">
                <a:latin typeface="+mj-lt"/>
                <a:ea typeface="+mn-ea"/>
                <a:cs typeface="Arial" charset="0"/>
              </a:rPr>
              <a:t>- </a:t>
            </a:r>
            <a:r>
              <a:rPr lang="pt-BR" sz="1600" b="1" kern="1200" dirty="0" smtClean="0">
                <a:latin typeface="+mj-lt"/>
                <a:ea typeface="+mn-ea"/>
                <a:cs typeface="Arial" charset="0"/>
              </a:rPr>
              <a:t>ERSE</a:t>
            </a:r>
            <a:endParaRPr lang="en-GB" sz="1600" b="1" kern="1200" dirty="0" smtClean="0">
              <a:latin typeface="+mj-lt"/>
              <a:ea typeface="+mn-ea"/>
              <a:cs typeface="Arial" charset="0"/>
            </a:endParaRPr>
          </a:p>
          <a:p>
            <a:pPr marL="1343025" lvl="1" indent="-266700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600" i="1" u="sng" kern="1200" dirty="0" smtClean="0">
                <a:latin typeface="+mj-lt"/>
                <a:ea typeface="+mn-ea"/>
                <a:cs typeface="Arial" charset="0"/>
              </a:rPr>
              <a:t>Information Memorandum and Standard Contracts</a:t>
            </a:r>
            <a:r>
              <a:rPr lang="en-GB" sz="1600" kern="1200" dirty="0" smtClean="0">
                <a:latin typeface="+mj-lt"/>
                <a:ea typeface="+mn-ea"/>
                <a:cs typeface="Arial" charset="0"/>
              </a:rPr>
              <a:t>:</a:t>
            </a:r>
            <a:r>
              <a:rPr lang="en-US" sz="1600" dirty="0" smtClean="0"/>
              <a:t> to be elaborated by </a:t>
            </a:r>
            <a:r>
              <a:rPr lang="en-US" sz="1600" b="1" dirty="0" smtClean="0"/>
              <a:t>TSOs</a:t>
            </a:r>
            <a:r>
              <a:rPr lang="en-US" sz="1600" dirty="0" smtClean="0"/>
              <a:t> describing the procedures for the annual auction (following the Draft CAM NC): rules, price steps, reserve price, capacity offered, application form, contract information, calendar…. To be approved by NRAs.</a:t>
            </a:r>
            <a:endParaRPr lang="en-GB" sz="1600" kern="1200" dirty="0" smtClean="0">
              <a:latin typeface="+mj-lt"/>
              <a:ea typeface="+mn-ea"/>
              <a:cs typeface="Arial" charset="0"/>
            </a:endParaRPr>
          </a:p>
        </p:txBody>
      </p:sp>
      <p:sp>
        <p:nvSpPr>
          <p:cNvPr id="9" name="3 Rectángulo"/>
          <p:cNvSpPr>
            <a:spLocks noChangeArrowheads="1"/>
          </p:cNvSpPr>
          <p:nvPr/>
        </p:nvSpPr>
        <p:spPr bwMode="auto">
          <a:xfrm>
            <a:off x="971600" y="692696"/>
            <a:ext cx="5408712" cy="561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5600" indent="-263525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r>
              <a:rPr lang="en-US" sz="2800" dirty="0" smtClean="0">
                <a:solidFill>
                  <a:srgbClr val="264D74"/>
                </a:solidFill>
              </a:rPr>
              <a:t>II. CAM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Agenda</a:t>
            </a:r>
            <a:endParaRPr lang="es-ES" dirty="0"/>
          </a:p>
        </p:txBody>
      </p:sp>
      <p:pic>
        <p:nvPicPr>
          <p:cNvPr id="208898" name="Picture 2"/>
          <p:cNvPicPr>
            <a:picLocks noChangeAspect="1" noChangeArrowheads="1"/>
          </p:cNvPicPr>
          <p:nvPr/>
        </p:nvPicPr>
        <p:blipFill>
          <a:blip r:embed="rId2" cstate="print"/>
          <a:srcRect l="2240" t="415" b="4585"/>
          <a:stretch>
            <a:fillRect/>
          </a:stretch>
        </p:blipFill>
        <p:spPr bwMode="auto">
          <a:xfrm>
            <a:off x="1504231" y="1368202"/>
            <a:ext cx="6285359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Rectángulo"/>
          <p:cNvSpPr>
            <a:spLocks noChangeArrowheads="1"/>
          </p:cNvSpPr>
          <p:nvPr/>
        </p:nvSpPr>
        <p:spPr bwMode="auto">
          <a:xfrm>
            <a:off x="-180528" y="731370"/>
            <a:ext cx="8001000" cy="60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5600" indent="-263525" algn="ctr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r>
              <a:rPr lang="en-US" sz="2800" dirty="0" smtClean="0">
                <a:solidFill>
                  <a:srgbClr val="264D74"/>
                </a:solidFill>
              </a:rPr>
              <a:t>II. Capacity Allocation Mechanisms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323528" y="1700808"/>
            <a:ext cx="871296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263525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r>
              <a:rPr lang="en-US" sz="2400" dirty="0" smtClean="0"/>
              <a:t>II.4. 2012 OSP ST Capacity between Spain and France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683568" y="2852936"/>
            <a:ext cx="79208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ctr">
              <a:spcBef>
                <a:spcPts val="600"/>
              </a:spcBef>
              <a:spcAft>
                <a:spcPts val="600"/>
              </a:spcAft>
              <a:buSzPct val="100000"/>
              <a:buNone/>
            </a:pPr>
            <a:r>
              <a:rPr lang="en-US" sz="3200" b="1" dirty="0" smtClean="0"/>
              <a:t>(to be presented by TSOs)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Rectángulo"/>
          <p:cNvSpPr>
            <a:spLocks noChangeArrowheads="1"/>
          </p:cNvSpPr>
          <p:nvPr/>
        </p:nvSpPr>
        <p:spPr bwMode="auto">
          <a:xfrm>
            <a:off x="-180528" y="731370"/>
            <a:ext cx="8001000" cy="60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5600" indent="-263525" algn="ctr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r>
              <a:rPr lang="en-US" sz="2800" dirty="0" smtClean="0">
                <a:solidFill>
                  <a:srgbClr val="264D74"/>
                </a:solidFill>
              </a:rPr>
              <a:t>II. Capacity Allocation Mechanisms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323528" y="1700808"/>
            <a:ext cx="871296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263525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r>
              <a:rPr lang="en-US" sz="2400" dirty="0" smtClean="0"/>
              <a:t>II.5. </a:t>
            </a:r>
            <a:r>
              <a:rPr lang="en-GB" sz="2400" dirty="0" smtClean="0"/>
              <a:t>Next steps and calendar 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611560" y="2852936"/>
            <a:ext cx="79208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ctr">
              <a:spcBef>
                <a:spcPts val="600"/>
              </a:spcBef>
              <a:spcAft>
                <a:spcPts val="600"/>
              </a:spcAft>
              <a:buSzPct val="100000"/>
              <a:buNone/>
            </a:pPr>
            <a:r>
              <a:rPr lang="en-US" sz="3200" b="1" dirty="0" smtClean="0"/>
              <a:t>(for discussion)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3 Rectángulo"/>
          <p:cNvSpPr>
            <a:spLocks noChangeArrowheads="1"/>
          </p:cNvSpPr>
          <p:nvPr/>
        </p:nvSpPr>
        <p:spPr bwMode="auto">
          <a:xfrm>
            <a:off x="755576" y="746777"/>
            <a:ext cx="7128792" cy="1229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628650" indent="-536575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r>
              <a:rPr lang="en-US" sz="2800" dirty="0" smtClean="0">
                <a:solidFill>
                  <a:srgbClr val="264D74"/>
                </a:solidFill>
              </a:rPr>
              <a:t>III. Congestion Management Procedures</a:t>
            </a:r>
          </a:p>
          <a:p>
            <a:pPr marL="355600" indent="-263525" algn="ctr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endParaRPr lang="en-US" sz="2800" dirty="0">
              <a:solidFill>
                <a:srgbClr val="FF0000"/>
              </a:solidFill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899592" y="3356993"/>
          <a:ext cx="8064896" cy="23633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6344"/>
                <a:gridCol w="1944216"/>
                <a:gridCol w="1656184"/>
                <a:gridCol w="1368152"/>
              </a:tblGrid>
              <a:tr h="736121">
                <a:tc>
                  <a:txBody>
                    <a:bodyPr/>
                    <a:lstStyle/>
                    <a:p>
                      <a:pPr algn="ctr"/>
                      <a:r>
                        <a:rPr lang="es-ES" sz="1600" b="1" kern="1200" baseline="0" dirty="0" smtClean="0">
                          <a:solidFill>
                            <a:schemeClr val="accent6"/>
                          </a:solidFill>
                          <a:latin typeface="Calibri-Bold"/>
                          <a:ea typeface="+mn-ea"/>
                          <a:cs typeface="+mn-cs"/>
                        </a:rPr>
                        <a:t>Area of </a:t>
                      </a:r>
                      <a:r>
                        <a:rPr lang="es-ES" sz="1600" b="1" kern="1200" baseline="0" dirty="0" err="1" smtClean="0">
                          <a:solidFill>
                            <a:schemeClr val="accent6"/>
                          </a:solidFill>
                          <a:latin typeface="Calibri-Bold"/>
                          <a:ea typeface="+mn-ea"/>
                          <a:cs typeface="+mn-cs"/>
                        </a:rPr>
                        <a:t>work</a:t>
                      </a:r>
                      <a:r>
                        <a:rPr lang="es-ES" sz="1600" b="1" kern="1200" baseline="0" dirty="0" smtClean="0">
                          <a:solidFill>
                            <a:schemeClr val="accent6"/>
                          </a:solidFill>
                          <a:latin typeface="Calibri-Bold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baseline="0" dirty="0" err="1" smtClean="0">
                          <a:solidFill>
                            <a:schemeClr val="accent6"/>
                          </a:solidFill>
                          <a:latin typeface="Calibri-Bold"/>
                        </a:rPr>
                        <a:t>Responsible</a:t>
                      </a:r>
                      <a:endParaRPr lang="es-ES" sz="1600" kern="1200" dirty="0" smtClean="0">
                        <a:solidFill>
                          <a:schemeClr val="accent6"/>
                        </a:solidFill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baseline="0" dirty="0" err="1" smtClean="0">
                          <a:solidFill>
                            <a:schemeClr val="accent6"/>
                          </a:solidFill>
                          <a:latin typeface="Calibri-Bold"/>
                        </a:rPr>
                        <a:t>Starting</a:t>
                      </a:r>
                      <a:endParaRPr lang="es-ES" sz="1600" kern="1200" dirty="0" smtClean="0">
                        <a:solidFill>
                          <a:schemeClr val="accent6"/>
                        </a:solidFill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baseline="0" dirty="0" err="1" smtClean="0">
                          <a:solidFill>
                            <a:schemeClr val="accent6"/>
                          </a:solidFill>
                          <a:latin typeface="Calibri-Bold"/>
                        </a:rPr>
                        <a:t>Deadline</a:t>
                      </a:r>
                      <a:endParaRPr lang="es-ES" sz="1600" kern="1200" dirty="0" smtClean="0">
                        <a:solidFill>
                          <a:schemeClr val="accent6"/>
                        </a:solidFill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/>
                </a:tc>
              </a:tr>
              <a:tr h="813607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rgbClr val="264D74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CMP harmonization proposal between SP-</a:t>
                      </a:r>
                      <a:r>
                        <a:rPr lang="en-US" sz="1800" kern="1200" baseline="0" dirty="0" smtClean="0">
                          <a:solidFill>
                            <a:srgbClr val="264D74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FR</a:t>
                      </a:r>
                      <a:endParaRPr lang="en-US" sz="1800" kern="1200" dirty="0" smtClean="0">
                        <a:solidFill>
                          <a:srgbClr val="264D74"/>
                        </a:solidFill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 smtClean="0"/>
                        <a:t>NRAs-TSOs</a:t>
                      </a:r>
                      <a:endParaRPr lang="es-ES" sz="1800" kern="1200" dirty="0" smtClean="0">
                        <a:solidFill>
                          <a:srgbClr val="264D74"/>
                        </a:solidFill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 smtClean="0"/>
                        <a:t>Jan. 2011</a:t>
                      </a:r>
                      <a:endParaRPr lang="es-ES" sz="1800" kern="1200" dirty="0" smtClean="0">
                        <a:solidFill>
                          <a:srgbClr val="264D74"/>
                        </a:solidFill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dirty="0" smtClean="0"/>
                        <a:t>Dec. 2012</a:t>
                      </a:r>
                      <a:endParaRPr lang="es-ES" sz="1800" kern="1200" dirty="0" smtClean="0">
                        <a:solidFill>
                          <a:srgbClr val="264D74"/>
                        </a:solidFill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/>
                </a:tc>
              </a:tr>
              <a:tr h="813607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rgbClr val="264D74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CMP harmonization proposal between SP-</a:t>
                      </a:r>
                      <a:r>
                        <a:rPr lang="en-US" sz="1800" kern="1200" baseline="0" dirty="0" smtClean="0">
                          <a:solidFill>
                            <a:srgbClr val="264D74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PT</a:t>
                      </a:r>
                      <a:endParaRPr lang="en-US" sz="1800" kern="1200" dirty="0" smtClean="0">
                        <a:solidFill>
                          <a:srgbClr val="264D74"/>
                        </a:solidFill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 smtClean="0"/>
                        <a:t>NRAs-TSOs</a:t>
                      </a:r>
                      <a:endParaRPr lang="es-ES" sz="1800" kern="1200" dirty="0" smtClean="0">
                        <a:solidFill>
                          <a:srgbClr val="264D74"/>
                        </a:solidFill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 smtClean="0"/>
                        <a:t>Jan. 2012</a:t>
                      </a:r>
                      <a:endParaRPr lang="es-ES" sz="1800" kern="1200" dirty="0" smtClean="0">
                        <a:solidFill>
                          <a:srgbClr val="264D74"/>
                        </a:solidFill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dirty="0" smtClean="0"/>
                        <a:t>Jan. 2013</a:t>
                      </a:r>
                      <a:endParaRPr lang="es-ES" sz="1800" kern="1200" dirty="0" smtClean="0">
                        <a:solidFill>
                          <a:srgbClr val="264D74"/>
                        </a:solidFill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3 Rectángulo"/>
          <p:cNvSpPr>
            <a:spLocks noChangeArrowheads="1"/>
          </p:cNvSpPr>
          <p:nvPr/>
        </p:nvSpPr>
        <p:spPr bwMode="auto">
          <a:xfrm>
            <a:off x="539552" y="1844824"/>
            <a:ext cx="828092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 indent="-457200"/>
            <a:r>
              <a:rPr lang="en-US" sz="2000" dirty="0" smtClean="0">
                <a:solidFill>
                  <a:srgbClr val="264D74"/>
                </a:solidFill>
              </a:rPr>
              <a:t>III.1. </a:t>
            </a:r>
            <a:r>
              <a:rPr lang="en-GB" sz="2000" dirty="0" smtClean="0">
                <a:solidFill>
                  <a:srgbClr val="264D74"/>
                </a:solidFill>
              </a:rPr>
              <a:t>CMP Roadmap (for information by TSOs)</a:t>
            </a:r>
            <a:endParaRPr lang="es-ES" sz="2000" dirty="0" smtClean="0">
              <a:solidFill>
                <a:srgbClr val="264D74"/>
              </a:solidFill>
            </a:endParaRPr>
          </a:p>
          <a:p>
            <a:pPr lvl="1" indent="-457200">
              <a:lnSpc>
                <a:spcPct val="150000"/>
              </a:lnSpc>
            </a:pPr>
            <a:r>
              <a:rPr lang="es-ES" sz="2000" dirty="0" smtClean="0">
                <a:solidFill>
                  <a:srgbClr val="264D74"/>
                </a:solidFill>
              </a:rPr>
              <a:t>I</a:t>
            </a:r>
            <a:r>
              <a:rPr lang="en-US" sz="2000" dirty="0" smtClean="0">
                <a:solidFill>
                  <a:srgbClr val="264D74"/>
                </a:solidFill>
              </a:rPr>
              <a:t>II.2. Next steps and calendar (for discussion)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Rectángulo"/>
          <p:cNvSpPr>
            <a:spLocks noChangeArrowheads="1"/>
          </p:cNvSpPr>
          <p:nvPr/>
        </p:nvSpPr>
        <p:spPr bwMode="auto">
          <a:xfrm>
            <a:off x="123503" y="707554"/>
            <a:ext cx="8001000" cy="60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5600" indent="-263525" algn="ctr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r>
              <a:rPr lang="en-US" sz="2800" dirty="0" smtClean="0">
                <a:solidFill>
                  <a:srgbClr val="264D74"/>
                </a:solidFill>
              </a:rPr>
              <a:t>III. Congestion Management Procedures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323528" y="1700808"/>
            <a:ext cx="8712968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263525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r>
              <a:rPr lang="en-US" sz="2400" dirty="0" smtClean="0"/>
              <a:t>III.1. Draft </a:t>
            </a:r>
            <a:r>
              <a:rPr lang="en-GB" sz="2400" dirty="0" smtClean="0"/>
              <a:t>Roadmap for Congestion Management Procedures (CMP Roadmap) 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611560" y="3068960"/>
            <a:ext cx="79208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ctr">
              <a:spcBef>
                <a:spcPts val="600"/>
              </a:spcBef>
              <a:spcAft>
                <a:spcPts val="600"/>
              </a:spcAft>
              <a:buSzPct val="100000"/>
              <a:buNone/>
            </a:pPr>
            <a:r>
              <a:rPr lang="en-US" sz="3200" b="1" dirty="0" smtClean="0"/>
              <a:t>(for information by TSOs)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323528" y="1700808"/>
            <a:ext cx="871296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263525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r>
              <a:rPr lang="en-US" sz="2400" dirty="0" smtClean="0"/>
              <a:t>III.2. </a:t>
            </a:r>
            <a:r>
              <a:rPr lang="en-GB" sz="2400" dirty="0" smtClean="0"/>
              <a:t>Next steps and calendar 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611560" y="2852936"/>
            <a:ext cx="79208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ctr">
              <a:spcBef>
                <a:spcPts val="600"/>
              </a:spcBef>
              <a:spcAft>
                <a:spcPts val="600"/>
              </a:spcAft>
              <a:buSzPct val="100000"/>
              <a:buNone/>
            </a:pPr>
            <a:r>
              <a:rPr lang="en-US" sz="3200" b="1" dirty="0" smtClean="0"/>
              <a:t>(for discussion)</a:t>
            </a:r>
          </a:p>
        </p:txBody>
      </p:sp>
      <p:sp>
        <p:nvSpPr>
          <p:cNvPr id="6" name="3 Rectángulo"/>
          <p:cNvSpPr>
            <a:spLocks noChangeArrowheads="1"/>
          </p:cNvSpPr>
          <p:nvPr/>
        </p:nvSpPr>
        <p:spPr bwMode="auto">
          <a:xfrm>
            <a:off x="123503" y="707554"/>
            <a:ext cx="8001000" cy="60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5600" indent="-263525" algn="ctr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r>
              <a:rPr lang="en-US" sz="2800" dirty="0" smtClean="0">
                <a:solidFill>
                  <a:srgbClr val="264D74"/>
                </a:solidFill>
              </a:rPr>
              <a:t>III. Congestion Management Procedures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3 Rectángulo"/>
          <p:cNvSpPr>
            <a:spLocks noChangeArrowheads="1"/>
          </p:cNvSpPr>
          <p:nvPr/>
        </p:nvSpPr>
        <p:spPr bwMode="auto">
          <a:xfrm>
            <a:off x="755576" y="692697"/>
            <a:ext cx="8001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5725" indent="6350" algn="just">
              <a:spcBef>
                <a:spcPts val="600"/>
              </a:spcBef>
              <a:spcAft>
                <a:spcPts val="200"/>
              </a:spcAft>
            </a:pPr>
            <a:r>
              <a:rPr lang="en-US" sz="2800" dirty="0" smtClean="0">
                <a:solidFill>
                  <a:srgbClr val="264D74"/>
                </a:solidFill>
              </a:rPr>
              <a:t>IV. Ten-Year Network Development Plan and Project of Common Interest (PCI)</a:t>
            </a:r>
            <a:endParaRPr lang="en-US" sz="2800" dirty="0">
              <a:solidFill>
                <a:srgbClr val="FF0000"/>
              </a:solidFill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251520" y="3140968"/>
          <a:ext cx="8572560" cy="2199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88"/>
                <a:gridCol w="1656184"/>
                <a:gridCol w="1224136"/>
                <a:gridCol w="129975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800" b="1" kern="1200" baseline="0" dirty="0" smtClean="0">
                          <a:solidFill>
                            <a:schemeClr val="accent6"/>
                          </a:solidFill>
                          <a:latin typeface="Calibri-Bold"/>
                          <a:ea typeface="+mn-ea"/>
                          <a:cs typeface="+mn-cs"/>
                        </a:rPr>
                        <a:t>Area of </a:t>
                      </a:r>
                      <a:r>
                        <a:rPr lang="es-ES" sz="1800" b="1" kern="1200" baseline="0" dirty="0" err="1" smtClean="0">
                          <a:solidFill>
                            <a:schemeClr val="accent6"/>
                          </a:solidFill>
                          <a:latin typeface="Calibri-Bold"/>
                          <a:ea typeface="+mn-ea"/>
                          <a:cs typeface="+mn-cs"/>
                        </a:rPr>
                        <a:t>work</a:t>
                      </a:r>
                      <a:r>
                        <a:rPr lang="es-ES" sz="1800" b="1" kern="1200" baseline="0" dirty="0" smtClean="0">
                          <a:solidFill>
                            <a:schemeClr val="accent6"/>
                          </a:solidFill>
                          <a:latin typeface="Calibri-Bold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baseline="0" dirty="0" err="1" smtClean="0">
                          <a:solidFill>
                            <a:schemeClr val="accent6"/>
                          </a:solidFill>
                          <a:latin typeface="Calibri-Bold"/>
                        </a:rPr>
                        <a:t>Responsible</a:t>
                      </a:r>
                      <a:endParaRPr lang="es-ES" sz="1800" kern="1200" dirty="0" smtClean="0">
                        <a:solidFill>
                          <a:schemeClr val="accent6"/>
                        </a:solidFill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baseline="0" dirty="0" err="1" smtClean="0">
                          <a:solidFill>
                            <a:schemeClr val="accent6"/>
                          </a:solidFill>
                          <a:latin typeface="Calibri-Bold"/>
                        </a:rPr>
                        <a:t>Starting</a:t>
                      </a:r>
                      <a:endParaRPr lang="es-ES" sz="1800" kern="1200" dirty="0" smtClean="0">
                        <a:solidFill>
                          <a:schemeClr val="accent6"/>
                        </a:solidFill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baseline="0" dirty="0" err="1" smtClean="0">
                          <a:solidFill>
                            <a:schemeClr val="accent6"/>
                          </a:solidFill>
                          <a:latin typeface="Calibri-Bold"/>
                        </a:rPr>
                        <a:t>Deadline</a:t>
                      </a:r>
                      <a:endParaRPr lang="es-ES" sz="1800" kern="1200" dirty="0" smtClean="0">
                        <a:solidFill>
                          <a:schemeClr val="accent6"/>
                        </a:solidFill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264D74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Regular update and publication in CEER</a:t>
                      </a:r>
                      <a:r>
                        <a:rPr lang="en-US" sz="1800" kern="1200" baseline="0" dirty="0" smtClean="0">
                          <a:solidFill>
                            <a:srgbClr val="264D74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 website </a:t>
                      </a:r>
                      <a:r>
                        <a:rPr lang="en-US" sz="1800" kern="1200" dirty="0" smtClean="0">
                          <a:solidFill>
                            <a:srgbClr val="264D74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of project status of OS 2013 and 2015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TSOs -</a:t>
                      </a:r>
                      <a:r>
                        <a:rPr lang="nl-NL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NRAs</a:t>
                      </a:r>
                      <a:endParaRPr lang="es-ES" sz="1800" kern="1200" dirty="0" smtClean="0">
                        <a:solidFill>
                          <a:srgbClr val="264D74"/>
                        </a:solidFill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 smtClean="0"/>
                        <a:t>Dec. (yearly)</a:t>
                      </a:r>
                      <a:endParaRPr lang="es-ES" sz="1800" kern="1200" dirty="0" smtClean="0">
                        <a:solidFill>
                          <a:srgbClr val="264D74"/>
                        </a:solidFill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dirty="0" smtClean="0"/>
                        <a:t>Jun. (yearly)</a:t>
                      </a:r>
                      <a:endParaRPr lang="en-US" sz="1800" dirty="0" smtClean="0">
                        <a:solidFill>
                          <a:srgbClr val="264D74"/>
                        </a:solidFill>
                      </a:endParaRPr>
                    </a:p>
                    <a:p>
                      <a:pPr algn="ctr"/>
                      <a:endParaRPr lang="es-ES" sz="1800" kern="1200" dirty="0" smtClean="0">
                        <a:solidFill>
                          <a:srgbClr val="264D74"/>
                        </a:solidFill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Creation of a working group in the region in order to test the process of PCI identification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NRAs-TSOs</a:t>
                      </a:r>
                      <a:endParaRPr lang="es-E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Apr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2012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Dec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2012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4 Rectángulo"/>
          <p:cNvSpPr>
            <a:spLocks noChangeArrowheads="1"/>
          </p:cNvSpPr>
          <p:nvPr/>
        </p:nvSpPr>
        <p:spPr bwMode="auto">
          <a:xfrm>
            <a:off x="611560" y="2060848"/>
            <a:ext cx="78192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5600" indent="-263525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r>
              <a:rPr lang="en-US" dirty="0" smtClean="0"/>
              <a:t>IV.1. Update on PCI Identification (for information by regulators)</a:t>
            </a:r>
            <a:endParaRPr lang="en-US" sz="2000" dirty="0" smtClean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xfrm>
            <a:off x="-180528" y="2060848"/>
            <a:ext cx="8856984" cy="4248472"/>
          </a:xfrm>
        </p:spPr>
        <p:txBody>
          <a:bodyPr/>
          <a:lstStyle/>
          <a:p>
            <a:pPr marL="809625" lvl="1" indent="-266700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  <a:tabLst>
                <a:tab pos="809625" algn="l"/>
              </a:tabLst>
              <a:defRPr/>
            </a:pPr>
            <a:r>
              <a:rPr lang="en-GB" sz="1800" b="1" kern="1200" dirty="0" smtClean="0">
                <a:latin typeface="+mj-lt"/>
                <a:ea typeface="+mn-ea"/>
                <a:cs typeface="Arial" charset="0"/>
              </a:rPr>
              <a:t>6</a:t>
            </a:r>
            <a:r>
              <a:rPr lang="en-GB" sz="1800" b="1" kern="1200" baseline="30000" dirty="0" smtClean="0">
                <a:latin typeface="+mj-lt"/>
                <a:ea typeface="+mn-ea"/>
                <a:cs typeface="Arial" charset="0"/>
              </a:rPr>
              <a:t>th</a:t>
            </a:r>
            <a:r>
              <a:rPr lang="en-GB" sz="1800" b="1" kern="1200" dirty="0" smtClean="0">
                <a:latin typeface="+mj-lt"/>
                <a:ea typeface="+mn-ea"/>
                <a:cs typeface="Arial" charset="0"/>
              </a:rPr>
              <a:t> meeting held on 18 January: </a:t>
            </a:r>
            <a:r>
              <a:rPr lang="en-GB" sz="1800" kern="1200" dirty="0" smtClean="0">
                <a:latin typeface="+mj-lt"/>
                <a:ea typeface="+mn-ea"/>
                <a:cs typeface="Arial" charset="0"/>
              </a:rPr>
              <a:t>Previous meeting organized by EC with NRAs with the aim to know NRAs’ opinion. Summary on NRAS’ opinion on impact areas</a:t>
            </a:r>
          </a:p>
          <a:p>
            <a:pPr marL="1343025" lvl="1" indent="-266700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600" kern="1200" dirty="0" smtClean="0">
                <a:latin typeface="+mj-lt"/>
                <a:ea typeface="+mn-ea"/>
                <a:cs typeface="Arial" charset="0"/>
              </a:rPr>
              <a:t>Main rule: </a:t>
            </a:r>
            <a:r>
              <a:rPr lang="en-GB" sz="1600" u="sng" kern="1200" dirty="0" smtClean="0">
                <a:latin typeface="+mj-lt"/>
                <a:ea typeface="+mn-ea"/>
                <a:cs typeface="Arial" charset="0"/>
              </a:rPr>
              <a:t>a project must impact on at least two Member States to be eligible</a:t>
            </a:r>
          </a:p>
          <a:p>
            <a:pPr marL="1343025" lvl="1" indent="-266700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600" kern="1200" dirty="0" smtClean="0">
                <a:latin typeface="+mj-lt"/>
                <a:ea typeface="+mn-ea"/>
                <a:cs typeface="Arial" charset="0"/>
              </a:rPr>
              <a:t>Clusters: </a:t>
            </a:r>
            <a:r>
              <a:rPr lang="en-GB" sz="1600" u="sng" kern="1200" dirty="0" smtClean="0">
                <a:latin typeface="+mj-lt"/>
                <a:ea typeface="+mn-ea"/>
                <a:cs typeface="Arial" charset="0"/>
              </a:rPr>
              <a:t>projects considered in a cluster represent just one PCI</a:t>
            </a:r>
            <a:r>
              <a:rPr lang="en-GB" sz="1600" kern="1200" dirty="0" smtClean="0">
                <a:latin typeface="+mj-lt"/>
                <a:ea typeface="+mn-ea"/>
                <a:cs typeface="Arial" charset="0"/>
              </a:rPr>
              <a:t>. </a:t>
            </a:r>
          </a:p>
          <a:p>
            <a:pPr marL="1343025" lvl="1" indent="-266700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600" b="1" kern="1200" dirty="0" smtClean="0">
                <a:latin typeface="+mj-lt"/>
                <a:ea typeface="+mn-ea"/>
                <a:cs typeface="Arial" charset="0"/>
              </a:rPr>
              <a:t>Presentation of analysis of qualitative and quantitative </a:t>
            </a:r>
            <a:r>
              <a:rPr lang="en-GB" sz="1600" kern="1200" dirty="0" smtClean="0">
                <a:latin typeface="+mj-lt"/>
                <a:ea typeface="+mn-ea"/>
                <a:cs typeface="Arial" charset="0"/>
              </a:rPr>
              <a:t>assessment carried out by consultants, </a:t>
            </a:r>
            <a:r>
              <a:rPr lang="en-GB" sz="1600" b="1" kern="1200" dirty="0" smtClean="0">
                <a:latin typeface="+mj-lt"/>
                <a:ea typeface="+mn-ea"/>
                <a:cs typeface="Arial" charset="0"/>
              </a:rPr>
              <a:t>as well as a preliminary PCIs list</a:t>
            </a:r>
          </a:p>
          <a:p>
            <a:pPr marL="1343025" lvl="1" indent="-266700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600" kern="1200" dirty="0" smtClean="0">
                <a:latin typeface="+mj-lt"/>
                <a:ea typeface="+mn-ea"/>
                <a:cs typeface="Arial" charset="0"/>
              </a:rPr>
              <a:t>Main comments from attendants: impact areas, quantitative assessment (formulas application, parameters used, inputs, etc.). As a result, new calculations are being considered and a new list will be elaborated</a:t>
            </a:r>
          </a:p>
          <a:p>
            <a:pPr marL="1343025" lvl="1" indent="-266700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600" kern="1200" dirty="0" smtClean="0">
                <a:latin typeface="+mj-lt"/>
                <a:ea typeface="+mn-ea"/>
                <a:cs typeface="Arial" charset="0"/>
              </a:rPr>
              <a:t>Participants were given time to send their opinion on impact areas and clusters</a:t>
            </a:r>
          </a:p>
          <a:p>
            <a:pPr marL="809625" lvl="1" indent="-266700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  <a:tabLst>
                <a:tab pos="809625" algn="l"/>
              </a:tabLst>
              <a:defRPr/>
            </a:pPr>
            <a:r>
              <a:rPr lang="en-GB" sz="1800" b="1" kern="1200" dirty="0" smtClean="0">
                <a:latin typeface="+mj-lt"/>
                <a:ea typeface="+mn-ea"/>
                <a:cs typeface="Arial" charset="0"/>
              </a:rPr>
              <a:t>Next meeting </a:t>
            </a:r>
            <a:r>
              <a:rPr lang="en-GB" sz="1800" kern="1200" dirty="0" smtClean="0">
                <a:latin typeface="+mj-lt"/>
                <a:ea typeface="+mn-ea"/>
                <a:cs typeface="Arial" charset="0"/>
              </a:rPr>
              <a:t>to be held in </a:t>
            </a:r>
            <a:r>
              <a:rPr lang="en-GB" sz="1800" b="1" kern="1200" dirty="0" smtClean="0">
                <a:latin typeface="+mj-lt"/>
                <a:ea typeface="+mn-ea"/>
                <a:cs typeface="Arial" charset="0"/>
              </a:rPr>
              <a:t>late February-early March</a:t>
            </a:r>
            <a:endParaRPr lang="en-GB" sz="1800" kern="1200" dirty="0" smtClean="0">
              <a:latin typeface="+mj-lt"/>
              <a:ea typeface="+mn-ea"/>
              <a:cs typeface="Arial" charset="0"/>
            </a:endParaRPr>
          </a:p>
          <a:p>
            <a:pPr marL="809625" lvl="1" indent="-266700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  <a:tabLst>
                <a:tab pos="809625" algn="l"/>
              </a:tabLst>
              <a:defRPr/>
            </a:pPr>
            <a:endParaRPr lang="en-GB" sz="1800" kern="1200" dirty="0" smtClean="0">
              <a:latin typeface="+mj-lt"/>
              <a:ea typeface="+mn-ea"/>
              <a:cs typeface="Arial" charset="0"/>
            </a:endParaRPr>
          </a:p>
        </p:txBody>
      </p:sp>
      <p:sp>
        <p:nvSpPr>
          <p:cNvPr id="6" name="3 Rectángulo"/>
          <p:cNvSpPr>
            <a:spLocks noChangeArrowheads="1"/>
          </p:cNvSpPr>
          <p:nvPr/>
        </p:nvSpPr>
        <p:spPr bwMode="auto">
          <a:xfrm>
            <a:off x="755576" y="692696"/>
            <a:ext cx="6488832" cy="561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5600" indent="-263525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r>
              <a:rPr lang="en-US" sz="2800" dirty="0" smtClean="0">
                <a:solidFill>
                  <a:srgbClr val="264D74"/>
                </a:solidFill>
              </a:rPr>
              <a:t>IV. TYNDP and PCIs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251520" y="1124744"/>
            <a:ext cx="8892480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263525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/>
              <a:t>IV.2 Update on PCIs identification (I)</a:t>
            </a:r>
          </a:p>
          <a:p>
            <a:pPr marL="355600" indent="-263525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/>
              <a:t> </a:t>
            </a:r>
            <a:r>
              <a:rPr lang="en-GB" sz="2000" b="1" u="sng" dirty="0" smtClean="0"/>
              <a:t>North-South Gas Interconnections in Western Europe  </a:t>
            </a:r>
            <a:endParaRPr lang="es-ES" sz="2000" u="sng" dirty="0" smtClean="0"/>
          </a:p>
          <a:p>
            <a:pPr marL="355600" indent="-263525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/>
              <a:t>        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3 Rectángulo"/>
          <p:cNvSpPr>
            <a:spLocks noChangeArrowheads="1"/>
          </p:cNvSpPr>
          <p:nvPr/>
        </p:nvSpPr>
        <p:spPr bwMode="auto">
          <a:xfrm>
            <a:off x="827584" y="692696"/>
            <a:ext cx="8001000" cy="561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5600" indent="-263525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r>
              <a:rPr lang="en-US" sz="2800" dirty="0" smtClean="0">
                <a:solidFill>
                  <a:srgbClr val="264D74"/>
                </a:solidFill>
              </a:rPr>
              <a:t>IV. TYNDP and PCIs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251520" y="1052736"/>
            <a:ext cx="8892480" cy="149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263525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/>
              <a:t>IV.2 Update on PCIs identification (II)</a:t>
            </a:r>
          </a:p>
          <a:p>
            <a:pPr marL="355600" indent="-263525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/>
              <a:t> </a:t>
            </a:r>
            <a:r>
              <a:rPr lang="en-GB" sz="2000" b="1" u="sng" dirty="0" smtClean="0"/>
              <a:t>North-South interconnections in Western Europ</a:t>
            </a:r>
            <a:r>
              <a:rPr lang="en-GB" sz="2400" b="1" u="sng" dirty="0" smtClean="0"/>
              <a:t>e  </a:t>
            </a:r>
            <a:endParaRPr lang="es-ES" sz="2400" u="sng" dirty="0" smtClean="0"/>
          </a:p>
          <a:p>
            <a:pPr marL="355600" indent="-263525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r>
              <a:rPr lang="en-US" sz="2400" dirty="0" smtClean="0"/>
              <a:t>        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  <p:pic>
        <p:nvPicPr>
          <p:cNvPr id="180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788" y="2109788"/>
            <a:ext cx="873442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3 Rectángulo"/>
          <p:cNvSpPr>
            <a:spLocks noChangeArrowheads="1"/>
          </p:cNvSpPr>
          <p:nvPr/>
        </p:nvSpPr>
        <p:spPr bwMode="auto">
          <a:xfrm>
            <a:off x="827584" y="692696"/>
            <a:ext cx="8001000" cy="561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5600" indent="-263525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r>
              <a:rPr lang="en-US" sz="2800" dirty="0" smtClean="0">
                <a:solidFill>
                  <a:srgbClr val="264D74"/>
                </a:solidFill>
              </a:rPr>
              <a:t>IV. TYNDP and PCIs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251520" y="1052736"/>
            <a:ext cx="8892480" cy="149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263525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/>
              <a:t>IV.2 Update on PCIs identification (III)</a:t>
            </a:r>
          </a:p>
          <a:p>
            <a:pPr marL="355600" indent="-263525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/>
              <a:t> </a:t>
            </a:r>
            <a:r>
              <a:rPr lang="en-GB" sz="2000" b="1" u="sng" dirty="0" smtClean="0"/>
              <a:t>North-South interconnections in Western Europ</a:t>
            </a:r>
            <a:r>
              <a:rPr lang="en-GB" sz="2400" b="1" u="sng" dirty="0" smtClean="0"/>
              <a:t>e  </a:t>
            </a:r>
            <a:endParaRPr lang="es-ES" sz="2400" u="sng" dirty="0" smtClean="0"/>
          </a:p>
          <a:p>
            <a:pPr marL="355600" indent="-263525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r>
              <a:rPr lang="en-US" sz="2400" dirty="0" smtClean="0"/>
              <a:t>        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  <p:pic>
        <p:nvPicPr>
          <p:cNvPr id="181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492896"/>
            <a:ext cx="8734425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3 Rectángulo"/>
          <p:cNvSpPr>
            <a:spLocks noChangeArrowheads="1"/>
          </p:cNvSpPr>
          <p:nvPr/>
        </p:nvSpPr>
        <p:spPr bwMode="auto">
          <a:xfrm>
            <a:off x="827584" y="692696"/>
            <a:ext cx="8001000" cy="561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5600" indent="-263525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r>
              <a:rPr lang="en-US" sz="2800" dirty="0" smtClean="0">
                <a:solidFill>
                  <a:srgbClr val="264D74"/>
                </a:solidFill>
              </a:rPr>
              <a:t>IV. TYNDP and PCIs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251520" y="1052736"/>
            <a:ext cx="8892480" cy="149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263525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/>
              <a:t>IV.2 Update on PCIs identification (IV)</a:t>
            </a:r>
          </a:p>
          <a:p>
            <a:pPr marL="355600" indent="-263525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/>
              <a:t> </a:t>
            </a:r>
            <a:r>
              <a:rPr lang="en-GB" sz="2000" b="1" u="sng" dirty="0" smtClean="0"/>
              <a:t>North-South interconnections in Western Europ</a:t>
            </a:r>
            <a:r>
              <a:rPr lang="en-GB" sz="2400" b="1" u="sng" dirty="0" smtClean="0"/>
              <a:t>e  </a:t>
            </a:r>
            <a:endParaRPr lang="es-ES" sz="2400" u="sng" dirty="0" smtClean="0"/>
          </a:p>
          <a:p>
            <a:pPr marL="355600" indent="-263525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r>
              <a:rPr lang="en-US" sz="2400" dirty="0" smtClean="0"/>
              <a:t>        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348880"/>
            <a:ext cx="8734425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22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373216"/>
            <a:ext cx="761047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3 Rectángulo"/>
          <p:cNvSpPr>
            <a:spLocks noChangeArrowheads="1"/>
          </p:cNvSpPr>
          <p:nvPr/>
        </p:nvSpPr>
        <p:spPr bwMode="auto">
          <a:xfrm>
            <a:off x="-180528" y="731370"/>
            <a:ext cx="8001000" cy="60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5600" indent="-263525" algn="ctr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r>
              <a:rPr lang="en-US" sz="2800" dirty="0" smtClean="0">
                <a:solidFill>
                  <a:srgbClr val="264D74"/>
                </a:solidFill>
              </a:rPr>
              <a:t>II. Capacity Allocation Mechanisms</a:t>
            </a:r>
            <a:endParaRPr lang="en-US" sz="2800" dirty="0">
              <a:solidFill>
                <a:srgbClr val="FF0000"/>
              </a:solidFill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323528" y="3933056"/>
          <a:ext cx="8572560" cy="23762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32"/>
                <a:gridCol w="1571637"/>
                <a:gridCol w="1236187"/>
                <a:gridCol w="1192704"/>
              </a:tblGrid>
              <a:tr h="379077">
                <a:tc>
                  <a:txBody>
                    <a:bodyPr/>
                    <a:lstStyle/>
                    <a:p>
                      <a:pPr algn="ctr"/>
                      <a:r>
                        <a:rPr lang="es-ES" sz="1600" b="1" kern="1200" baseline="0" dirty="0" smtClean="0">
                          <a:solidFill>
                            <a:schemeClr val="accent6"/>
                          </a:solidFill>
                          <a:latin typeface="+mj-lt"/>
                          <a:ea typeface="+mn-ea"/>
                          <a:cs typeface="+mn-cs"/>
                        </a:rPr>
                        <a:t>Area of </a:t>
                      </a:r>
                      <a:r>
                        <a:rPr lang="es-ES" sz="1600" b="1" kern="1200" baseline="0" dirty="0" err="1" smtClean="0">
                          <a:solidFill>
                            <a:schemeClr val="accent6"/>
                          </a:solidFill>
                          <a:latin typeface="+mj-lt"/>
                          <a:ea typeface="+mn-ea"/>
                          <a:cs typeface="+mn-cs"/>
                        </a:rPr>
                        <a:t>work</a:t>
                      </a:r>
                      <a:r>
                        <a:rPr lang="es-ES" sz="1600" b="1" kern="1200" baseline="0" dirty="0" smtClean="0">
                          <a:solidFill>
                            <a:schemeClr val="accent6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baseline="0" dirty="0" err="1" smtClean="0">
                          <a:solidFill>
                            <a:schemeClr val="accent6"/>
                          </a:solidFill>
                          <a:latin typeface="+mj-lt"/>
                        </a:rPr>
                        <a:t>Responsible</a:t>
                      </a:r>
                      <a:endParaRPr lang="es-ES" sz="1600" kern="1200" dirty="0" smtClean="0">
                        <a:solidFill>
                          <a:schemeClr val="accent6"/>
                        </a:solidFill>
                        <a:latin typeface="+mj-lt"/>
                        <a:ea typeface="+mn-ea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baseline="0" dirty="0" err="1" smtClean="0">
                          <a:solidFill>
                            <a:schemeClr val="accent6"/>
                          </a:solidFill>
                          <a:latin typeface="+mj-lt"/>
                        </a:rPr>
                        <a:t>Starting</a:t>
                      </a:r>
                      <a:endParaRPr lang="es-ES" sz="1600" kern="1200" dirty="0" smtClean="0">
                        <a:solidFill>
                          <a:schemeClr val="accent6"/>
                        </a:solidFill>
                        <a:latin typeface="+mj-lt"/>
                        <a:ea typeface="+mn-ea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baseline="0" dirty="0" err="1" smtClean="0">
                          <a:solidFill>
                            <a:schemeClr val="accent6"/>
                          </a:solidFill>
                          <a:latin typeface="+mj-lt"/>
                        </a:rPr>
                        <a:t>Deadline</a:t>
                      </a:r>
                      <a:endParaRPr lang="es-ES" sz="1600" kern="1200" dirty="0" smtClean="0">
                        <a:solidFill>
                          <a:schemeClr val="accent6"/>
                        </a:solidFill>
                        <a:latin typeface="+mj-lt"/>
                        <a:ea typeface="+mn-ea"/>
                        <a:cs typeface="Arial" charset="0"/>
                      </a:endParaRPr>
                    </a:p>
                  </a:txBody>
                  <a:tcPr/>
                </a:tc>
              </a:tr>
              <a:tr h="591983">
                <a:tc>
                  <a:txBody>
                    <a:bodyPr/>
                    <a:lstStyle/>
                    <a:p>
                      <a:r>
                        <a:rPr lang="en-US" sz="1600" kern="1200" dirty="0" smtClean="0">
                          <a:solidFill>
                            <a:srgbClr val="264D74"/>
                          </a:solidFill>
                          <a:latin typeface="+mj-lt"/>
                          <a:ea typeface="+mn-ea"/>
                          <a:cs typeface="Arial" charset="0"/>
                        </a:rPr>
                        <a:t>OSP France-Spain:</a:t>
                      </a:r>
                      <a:r>
                        <a:rPr lang="en-US" sz="1600" kern="1200" baseline="0" dirty="0" smtClean="0">
                          <a:solidFill>
                            <a:srgbClr val="264D74"/>
                          </a:solidFill>
                          <a:latin typeface="+mj-lt"/>
                          <a:ea typeface="+mn-ea"/>
                          <a:cs typeface="Arial" charset="0"/>
                        </a:rPr>
                        <a:t> annual allocation of short-term capacities</a:t>
                      </a:r>
                      <a:endParaRPr lang="en-US" sz="1600" kern="1200" dirty="0" smtClean="0">
                        <a:solidFill>
                          <a:srgbClr val="264D74"/>
                        </a:solidFill>
                        <a:latin typeface="+mj-lt"/>
                        <a:ea typeface="+mn-ea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kern="1200" dirty="0" err="1" smtClean="0">
                          <a:solidFill>
                            <a:srgbClr val="264D74"/>
                          </a:solidFill>
                          <a:latin typeface="+mj-lt"/>
                          <a:ea typeface="+mn-ea"/>
                          <a:cs typeface="Arial" charset="0"/>
                        </a:rPr>
                        <a:t>TSOs</a:t>
                      </a:r>
                      <a:endParaRPr lang="es-ES" sz="1600" kern="1200" dirty="0" smtClean="0">
                        <a:solidFill>
                          <a:srgbClr val="264D74"/>
                        </a:solidFill>
                        <a:latin typeface="+mj-lt"/>
                        <a:ea typeface="+mn-ea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kern="1200" dirty="0" smtClean="0">
                          <a:solidFill>
                            <a:srgbClr val="264D74"/>
                          </a:solidFill>
                          <a:latin typeface="+mj-lt"/>
                          <a:ea typeface="+mn-ea"/>
                          <a:cs typeface="Arial" charset="0"/>
                        </a:rPr>
                        <a:t>Nov.</a:t>
                      </a:r>
                      <a:r>
                        <a:rPr lang="es-ES" sz="1600" kern="1200" baseline="0" dirty="0" smtClean="0">
                          <a:solidFill>
                            <a:srgbClr val="264D74"/>
                          </a:solidFill>
                          <a:latin typeface="+mj-lt"/>
                          <a:ea typeface="+mn-ea"/>
                          <a:cs typeface="Arial" charset="0"/>
                        </a:rPr>
                        <a:t> (</a:t>
                      </a:r>
                      <a:r>
                        <a:rPr lang="es-ES" sz="1600" kern="1200" baseline="0" dirty="0" err="1" smtClean="0">
                          <a:solidFill>
                            <a:srgbClr val="264D74"/>
                          </a:solidFill>
                          <a:latin typeface="+mj-lt"/>
                          <a:ea typeface="+mn-ea"/>
                          <a:cs typeface="Arial" charset="0"/>
                        </a:rPr>
                        <a:t>yearly</a:t>
                      </a:r>
                      <a:r>
                        <a:rPr lang="es-ES" sz="1600" kern="1200" baseline="0" dirty="0" smtClean="0">
                          <a:solidFill>
                            <a:srgbClr val="264D74"/>
                          </a:solidFill>
                          <a:latin typeface="+mj-lt"/>
                          <a:ea typeface="+mn-ea"/>
                          <a:cs typeface="Arial" charset="0"/>
                        </a:rPr>
                        <a:t>)</a:t>
                      </a:r>
                      <a:endParaRPr lang="es-ES" sz="1600" kern="1200" dirty="0" smtClean="0">
                        <a:solidFill>
                          <a:srgbClr val="264D74"/>
                        </a:solidFill>
                        <a:latin typeface="+mj-lt"/>
                        <a:ea typeface="+mn-ea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kern="1200" dirty="0" err="1" smtClean="0">
                          <a:solidFill>
                            <a:srgbClr val="264D74"/>
                          </a:solidFill>
                          <a:latin typeface="+mj-lt"/>
                          <a:ea typeface="+mn-ea"/>
                          <a:cs typeface="Arial" charset="0"/>
                        </a:rPr>
                        <a:t>Dec</a:t>
                      </a:r>
                      <a:r>
                        <a:rPr lang="es-ES" sz="1600" kern="1200" dirty="0" smtClean="0">
                          <a:solidFill>
                            <a:srgbClr val="264D74"/>
                          </a:solidFill>
                          <a:latin typeface="+mj-lt"/>
                          <a:ea typeface="+mn-ea"/>
                          <a:cs typeface="Arial" charset="0"/>
                        </a:rPr>
                        <a:t>. (</a:t>
                      </a:r>
                      <a:r>
                        <a:rPr lang="es-ES" sz="1600" kern="1200" dirty="0" err="1" smtClean="0">
                          <a:solidFill>
                            <a:srgbClr val="264D74"/>
                          </a:solidFill>
                          <a:latin typeface="+mj-lt"/>
                          <a:ea typeface="+mn-ea"/>
                          <a:cs typeface="Arial" charset="0"/>
                        </a:rPr>
                        <a:t>yearly</a:t>
                      </a:r>
                      <a:r>
                        <a:rPr lang="es-ES" sz="1600" kern="1200" dirty="0" smtClean="0">
                          <a:solidFill>
                            <a:srgbClr val="264D74"/>
                          </a:solidFill>
                          <a:latin typeface="+mj-lt"/>
                          <a:ea typeface="+mn-ea"/>
                          <a:cs typeface="Arial" charset="0"/>
                        </a:rPr>
                        <a:t>)</a:t>
                      </a:r>
                    </a:p>
                  </a:txBody>
                  <a:tcPr/>
                </a:tc>
              </a:tr>
              <a:tr h="591983">
                <a:tc>
                  <a:txBody>
                    <a:bodyPr/>
                    <a:lstStyle/>
                    <a:p>
                      <a:r>
                        <a:rPr lang="en-US" sz="1600" kern="1200" dirty="0" smtClean="0">
                          <a:solidFill>
                            <a:srgbClr val="264D74"/>
                          </a:solidFill>
                          <a:latin typeface="+mj-lt"/>
                          <a:ea typeface="+mn-ea"/>
                          <a:cs typeface="Arial" charset="0"/>
                        </a:rPr>
                        <a:t>CAM </a:t>
                      </a:r>
                      <a:r>
                        <a:rPr lang="en-US" sz="1600" kern="1200" dirty="0" err="1" smtClean="0">
                          <a:solidFill>
                            <a:srgbClr val="264D74"/>
                          </a:solidFill>
                          <a:latin typeface="+mj-lt"/>
                          <a:ea typeface="+mn-ea"/>
                          <a:cs typeface="Arial" charset="0"/>
                        </a:rPr>
                        <a:t>harmonisation</a:t>
                      </a:r>
                      <a:r>
                        <a:rPr lang="en-US" sz="1600" kern="1200" dirty="0" smtClean="0">
                          <a:solidFill>
                            <a:srgbClr val="264D74"/>
                          </a:solidFill>
                          <a:latin typeface="+mj-lt"/>
                          <a:ea typeface="+mn-ea"/>
                          <a:cs typeface="Arial" charset="0"/>
                        </a:rPr>
                        <a:t> proposal (CAM pilot testing Sp‐Pt borders)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kern="1200" dirty="0" smtClean="0">
                          <a:solidFill>
                            <a:srgbClr val="264D74"/>
                          </a:solidFill>
                          <a:latin typeface="+mj-lt"/>
                          <a:ea typeface="+mn-ea"/>
                          <a:cs typeface="Arial" charset="0"/>
                        </a:rPr>
                        <a:t>NRAs-TSOs</a:t>
                      </a:r>
                      <a:endParaRPr lang="es-ES" sz="1600" kern="1200" dirty="0" smtClean="0">
                        <a:solidFill>
                          <a:srgbClr val="264D74"/>
                        </a:solidFill>
                        <a:latin typeface="+mj-lt"/>
                        <a:ea typeface="+mn-ea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kern="1200" dirty="0" smtClean="0">
                          <a:solidFill>
                            <a:srgbClr val="264D74"/>
                          </a:solidFill>
                          <a:latin typeface="+mj-lt"/>
                          <a:ea typeface="+mn-ea"/>
                          <a:cs typeface="Arial" charset="0"/>
                        </a:rPr>
                        <a:t>Jan. 2011 </a:t>
                      </a:r>
                      <a:endParaRPr lang="es-ES" sz="1600" kern="1200" dirty="0" smtClean="0">
                        <a:solidFill>
                          <a:srgbClr val="264D74"/>
                        </a:solidFill>
                        <a:latin typeface="+mj-lt"/>
                        <a:ea typeface="+mn-ea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kern="1200" dirty="0" smtClean="0">
                          <a:solidFill>
                            <a:srgbClr val="264D74"/>
                          </a:solidFill>
                          <a:latin typeface="+mj-lt"/>
                          <a:ea typeface="+mn-ea"/>
                          <a:cs typeface="Arial" charset="0"/>
                        </a:rPr>
                        <a:t>Jun. 2012</a:t>
                      </a:r>
                      <a:endParaRPr lang="en-US" sz="1600" kern="1200" dirty="0" smtClean="0">
                        <a:solidFill>
                          <a:srgbClr val="264D74"/>
                        </a:solidFill>
                        <a:latin typeface="+mj-lt"/>
                        <a:ea typeface="+mn-ea"/>
                        <a:cs typeface="Arial" charset="0"/>
                      </a:endParaRPr>
                    </a:p>
                    <a:p>
                      <a:pPr algn="ctr"/>
                      <a:endParaRPr lang="es-ES" sz="1600" kern="1200" dirty="0" smtClean="0">
                        <a:solidFill>
                          <a:srgbClr val="264D74"/>
                        </a:solidFill>
                        <a:latin typeface="+mj-lt"/>
                        <a:ea typeface="+mn-ea"/>
                        <a:cs typeface="Arial" charset="0"/>
                      </a:endParaRPr>
                    </a:p>
                  </a:txBody>
                  <a:tcPr/>
                </a:tc>
              </a:tr>
              <a:tr h="434142">
                <a:tc>
                  <a:txBody>
                    <a:bodyPr/>
                    <a:lstStyle/>
                    <a:p>
                      <a:r>
                        <a:rPr lang="en-US" sz="1600" kern="1200" dirty="0" smtClean="0">
                          <a:solidFill>
                            <a:srgbClr val="264D74"/>
                          </a:solidFill>
                          <a:latin typeface="+mj-lt"/>
                          <a:ea typeface="+mn-ea"/>
                          <a:cs typeface="Arial" charset="0"/>
                        </a:rPr>
                        <a:t>CAM </a:t>
                      </a:r>
                      <a:r>
                        <a:rPr lang="en-US" sz="1600" kern="1200" dirty="0" err="1" smtClean="0">
                          <a:solidFill>
                            <a:srgbClr val="264D74"/>
                          </a:solidFill>
                          <a:latin typeface="+mj-lt"/>
                          <a:ea typeface="+mn-ea"/>
                          <a:cs typeface="Arial" charset="0"/>
                        </a:rPr>
                        <a:t>harmonisation</a:t>
                      </a:r>
                      <a:r>
                        <a:rPr lang="en-US" sz="1600" kern="1200" baseline="0" dirty="0" smtClean="0">
                          <a:solidFill>
                            <a:srgbClr val="264D74"/>
                          </a:solidFill>
                          <a:latin typeface="+mj-lt"/>
                          <a:ea typeface="+mn-ea"/>
                          <a:cs typeface="Arial" charset="0"/>
                        </a:rPr>
                        <a:t> proposal in the whole region</a:t>
                      </a:r>
                      <a:endParaRPr lang="en-US" sz="1600" kern="1200" dirty="0" smtClean="0">
                        <a:solidFill>
                          <a:srgbClr val="264D74"/>
                        </a:solidFill>
                        <a:latin typeface="+mj-lt"/>
                        <a:ea typeface="+mn-ea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kern="1200" dirty="0" err="1" smtClean="0">
                          <a:solidFill>
                            <a:srgbClr val="264D74"/>
                          </a:solidFill>
                          <a:latin typeface="+mj-lt"/>
                          <a:ea typeface="+mn-ea"/>
                          <a:cs typeface="Arial" charset="0"/>
                        </a:rPr>
                        <a:t>NRAs-TSOs</a:t>
                      </a:r>
                      <a:endParaRPr lang="es-ES" sz="1600" kern="1200" dirty="0" smtClean="0">
                        <a:solidFill>
                          <a:srgbClr val="264D74"/>
                        </a:solidFill>
                        <a:latin typeface="+mj-lt"/>
                        <a:ea typeface="+mn-ea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kern="1200" dirty="0" smtClean="0">
                          <a:solidFill>
                            <a:srgbClr val="264D74"/>
                          </a:solidFill>
                          <a:latin typeface="+mj-lt"/>
                          <a:ea typeface="+mn-ea"/>
                          <a:cs typeface="Arial" charset="0"/>
                        </a:rPr>
                        <a:t>Jan.2012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kern="1200" dirty="0" smtClean="0">
                          <a:solidFill>
                            <a:srgbClr val="264D74"/>
                          </a:solidFill>
                          <a:latin typeface="+mj-lt"/>
                          <a:ea typeface="+mn-ea"/>
                          <a:cs typeface="Arial" charset="0"/>
                        </a:rPr>
                        <a:t>Dec.2013</a:t>
                      </a:r>
                    </a:p>
                  </a:txBody>
                  <a:tcPr/>
                </a:tc>
              </a:tr>
              <a:tr h="379077">
                <a:tc>
                  <a:txBody>
                    <a:bodyPr/>
                    <a:lstStyle/>
                    <a:p>
                      <a:r>
                        <a:rPr lang="en-US" sz="1600" kern="1200" dirty="0" smtClean="0">
                          <a:solidFill>
                            <a:srgbClr val="264D74"/>
                          </a:solidFill>
                          <a:latin typeface="+mj-lt"/>
                          <a:ea typeface="+mn-ea"/>
                          <a:cs typeface="Arial" charset="0"/>
                        </a:rPr>
                        <a:t>Set up a common TSO</a:t>
                      </a:r>
                      <a:r>
                        <a:rPr lang="en-US" sz="1600" kern="1200" baseline="0" dirty="0" smtClean="0">
                          <a:solidFill>
                            <a:srgbClr val="264D74"/>
                          </a:solidFill>
                          <a:latin typeface="+mj-lt"/>
                          <a:ea typeface="+mn-ea"/>
                          <a:cs typeface="Arial" charset="0"/>
                        </a:rPr>
                        <a:t> Allocation Platform</a:t>
                      </a:r>
                      <a:endParaRPr lang="en-US" sz="1600" kern="1200" dirty="0" smtClean="0">
                        <a:solidFill>
                          <a:srgbClr val="264D74"/>
                        </a:solidFill>
                        <a:latin typeface="+mj-lt"/>
                        <a:ea typeface="+mn-ea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kern="1200" dirty="0" err="1" smtClean="0">
                          <a:solidFill>
                            <a:srgbClr val="264D74"/>
                          </a:solidFill>
                          <a:latin typeface="+mj-lt"/>
                          <a:ea typeface="+mn-ea"/>
                          <a:cs typeface="Arial" charset="0"/>
                        </a:rPr>
                        <a:t>TSOs</a:t>
                      </a:r>
                      <a:endParaRPr lang="es-ES" sz="1600" kern="1200" dirty="0" smtClean="0">
                        <a:solidFill>
                          <a:srgbClr val="264D74"/>
                        </a:solidFill>
                        <a:latin typeface="+mj-lt"/>
                        <a:ea typeface="+mn-ea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kern="1200" dirty="0" smtClean="0">
                          <a:solidFill>
                            <a:srgbClr val="264D74"/>
                          </a:solidFill>
                          <a:latin typeface="+mj-lt"/>
                          <a:ea typeface="+mn-ea"/>
                          <a:cs typeface="Arial" charset="0"/>
                        </a:rPr>
                        <a:t>Jan.2014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kern="1200" dirty="0" smtClean="0">
                          <a:solidFill>
                            <a:srgbClr val="264D74"/>
                          </a:solidFill>
                          <a:latin typeface="+mj-lt"/>
                          <a:ea typeface="+mn-ea"/>
                          <a:cs typeface="Arial" charset="0"/>
                        </a:rPr>
                        <a:t>Dec.2014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3 Rectángulo"/>
          <p:cNvSpPr/>
          <p:nvPr/>
        </p:nvSpPr>
        <p:spPr>
          <a:xfrm>
            <a:off x="683568" y="1484784"/>
            <a:ext cx="7776864" cy="2164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263525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r>
              <a:rPr lang="en-US" dirty="0" smtClean="0"/>
              <a:t>II.1. Draft Roadmap for Capacity Allocation Mechanisms (CAM Roadmap)</a:t>
            </a:r>
          </a:p>
          <a:p>
            <a:pPr marL="355600" indent="-263525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r>
              <a:rPr lang="en-US" dirty="0" smtClean="0"/>
              <a:t>II.2.  NW Capacity Allocation Platform</a:t>
            </a:r>
          </a:p>
          <a:p>
            <a:pPr marL="355600" indent="-263525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r>
              <a:rPr lang="en-US" dirty="0" smtClean="0"/>
              <a:t>II.3.  Improvements in the SP-PT CAM</a:t>
            </a:r>
          </a:p>
          <a:p>
            <a:pPr marL="355600" indent="-263525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r>
              <a:rPr lang="en-US" dirty="0" smtClean="0"/>
              <a:t>II.4. 2012 OSP between SP-FR</a:t>
            </a:r>
          </a:p>
          <a:p>
            <a:pPr marL="355600" indent="-263525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r>
              <a:rPr lang="en-US" dirty="0" smtClean="0"/>
              <a:t>II.5. Next steps and calendar     </a:t>
            </a:r>
            <a:endParaRPr lang="en-US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Rectángulo"/>
          <p:cNvSpPr>
            <a:spLocks noChangeArrowheads="1"/>
          </p:cNvSpPr>
          <p:nvPr/>
        </p:nvSpPr>
        <p:spPr bwMode="auto">
          <a:xfrm>
            <a:off x="899592" y="764704"/>
            <a:ext cx="7848872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5600" indent="-263525" algn="just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r>
              <a:rPr lang="en-US" sz="2400" dirty="0" smtClean="0">
                <a:solidFill>
                  <a:srgbClr val="264D74"/>
                </a:solidFill>
              </a:rPr>
              <a:t>V. </a:t>
            </a:r>
            <a:r>
              <a:rPr lang="en-GB" sz="2400" dirty="0" smtClean="0"/>
              <a:t>Developing hub-to-hub trading in the South region</a:t>
            </a:r>
            <a:endParaRPr lang="en-US" sz="2400" dirty="0">
              <a:solidFill>
                <a:srgbClr val="FF0000"/>
              </a:solidFill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251520" y="3645024"/>
          <a:ext cx="8572560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88"/>
                <a:gridCol w="1656184"/>
                <a:gridCol w="1224136"/>
                <a:gridCol w="1299752"/>
              </a:tblGrid>
              <a:tr h="264150">
                <a:tc>
                  <a:txBody>
                    <a:bodyPr/>
                    <a:lstStyle/>
                    <a:p>
                      <a:pPr algn="ctr"/>
                      <a:r>
                        <a:rPr lang="es-ES" sz="1800" b="1" kern="1200" baseline="0" dirty="0" smtClean="0">
                          <a:solidFill>
                            <a:schemeClr val="accent6"/>
                          </a:solidFill>
                          <a:latin typeface="Calibri-Bold"/>
                          <a:ea typeface="+mn-ea"/>
                          <a:cs typeface="+mn-cs"/>
                        </a:rPr>
                        <a:t>Area of </a:t>
                      </a:r>
                      <a:r>
                        <a:rPr lang="es-ES" sz="1800" b="1" kern="1200" baseline="0" dirty="0" err="1" smtClean="0">
                          <a:solidFill>
                            <a:schemeClr val="accent6"/>
                          </a:solidFill>
                          <a:latin typeface="Calibri-Bold"/>
                          <a:ea typeface="+mn-ea"/>
                          <a:cs typeface="+mn-cs"/>
                        </a:rPr>
                        <a:t>work</a:t>
                      </a:r>
                      <a:r>
                        <a:rPr lang="es-ES" sz="1800" b="1" kern="1200" baseline="0" dirty="0" smtClean="0">
                          <a:solidFill>
                            <a:schemeClr val="accent6"/>
                          </a:solidFill>
                          <a:latin typeface="Calibri-Bold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baseline="0" dirty="0" err="1" smtClean="0">
                          <a:solidFill>
                            <a:schemeClr val="accent6"/>
                          </a:solidFill>
                          <a:latin typeface="Calibri-Bold"/>
                        </a:rPr>
                        <a:t>Responsible</a:t>
                      </a:r>
                      <a:endParaRPr lang="es-ES" sz="1800" kern="1200" dirty="0" smtClean="0">
                        <a:solidFill>
                          <a:schemeClr val="accent6"/>
                        </a:solidFill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baseline="0" dirty="0" err="1" smtClean="0">
                          <a:solidFill>
                            <a:schemeClr val="accent6"/>
                          </a:solidFill>
                          <a:latin typeface="Calibri-Bold"/>
                        </a:rPr>
                        <a:t>Starting</a:t>
                      </a:r>
                      <a:endParaRPr lang="es-ES" sz="1800" kern="1200" dirty="0" smtClean="0">
                        <a:solidFill>
                          <a:schemeClr val="accent6"/>
                        </a:solidFill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baseline="0" dirty="0" err="1" smtClean="0">
                          <a:solidFill>
                            <a:schemeClr val="accent6"/>
                          </a:solidFill>
                          <a:latin typeface="Calibri-Bold"/>
                        </a:rPr>
                        <a:t>Deadline</a:t>
                      </a:r>
                      <a:endParaRPr lang="es-ES" sz="1800" kern="1200" dirty="0" smtClean="0">
                        <a:solidFill>
                          <a:schemeClr val="accent6"/>
                        </a:solidFill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/>
                </a:tc>
              </a:tr>
              <a:tr h="4559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264D74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Hub development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NRAs-TSOs-stakeholders</a:t>
                      </a:r>
                      <a:endParaRPr lang="es-ES" sz="1800" kern="1200" dirty="0" smtClean="0">
                        <a:solidFill>
                          <a:srgbClr val="264D74"/>
                        </a:solidFill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 smtClean="0"/>
                        <a:t>Jan.2013 </a:t>
                      </a:r>
                      <a:endParaRPr lang="es-ES" sz="1800" kern="1200" dirty="0" smtClean="0">
                        <a:solidFill>
                          <a:srgbClr val="264D74"/>
                        </a:solidFill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dirty="0" smtClean="0"/>
                        <a:t>Dec. 2013</a:t>
                      </a:r>
                      <a:endParaRPr lang="en-US" sz="1800" dirty="0" smtClean="0">
                        <a:solidFill>
                          <a:srgbClr val="264D74"/>
                        </a:solidFill>
                      </a:endParaRPr>
                    </a:p>
                    <a:p>
                      <a:pPr algn="ctr"/>
                      <a:endParaRPr lang="es-ES" sz="1800" kern="1200" dirty="0" smtClean="0">
                        <a:solidFill>
                          <a:srgbClr val="264D74"/>
                        </a:solidFill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/>
                </a:tc>
              </a:tr>
              <a:tr h="4559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264D74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Hub-to-hub</a:t>
                      </a:r>
                      <a:r>
                        <a:rPr lang="en-US" sz="1800" kern="1200" baseline="0" dirty="0" smtClean="0">
                          <a:solidFill>
                            <a:srgbClr val="264D74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 gas trading in the region</a:t>
                      </a:r>
                      <a:endParaRPr lang="en-US" sz="1800" kern="1200" dirty="0" smtClean="0">
                        <a:solidFill>
                          <a:srgbClr val="264D74"/>
                        </a:solidFill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NRAs-TSOs-stakeholders</a:t>
                      </a:r>
                      <a:endParaRPr lang="es-ES" sz="1800" kern="1200" dirty="0" smtClean="0">
                        <a:solidFill>
                          <a:srgbClr val="264D74"/>
                        </a:solidFill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kern="1200" dirty="0" smtClean="0">
                          <a:solidFill>
                            <a:srgbClr val="264D74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Jan.2014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kern="1200" dirty="0" smtClean="0">
                          <a:solidFill>
                            <a:srgbClr val="264D74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Dec.2014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6 Rectángulo"/>
          <p:cNvSpPr/>
          <p:nvPr/>
        </p:nvSpPr>
        <p:spPr>
          <a:xfrm>
            <a:off x="1115616" y="1844824"/>
            <a:ext cx="698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V. 1. Proposal of models for the integration of the Spanish and Portuguese gas markets in an Iberian natural gas hub</a:t>
            </a:r>
            <a:endParaRPr lang="es-E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Rectángulo"/>
          <p:cNvSpPr>
            <a:spLocks noChangeArrowheads="1"/>
          </p:cNvSpPr>
          <p:nvPr/>
        </p:nvSpPr>
        <p:spPr bwMode="auto">
          <a:xfrm>
            <a:off x="899592" y="764704"/>
            <a:ext cx="7848872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5600" indent="-263525" algn="just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r>
              <a:rPr lang="en-US" sz="2400" dirty="0" smtClean="0">
                <a:solidFill>
                  <a:srgbClr val="264D74"/>
                </a:solidFill>
              </a:rPr>
              <a:t>V. </a:t>
            </a:r>
            <a:r>
              <a:rPr lang="en-GB" sz="2400" dirty="0" smtClean="0"/>
              <a:t>Developing hub-to-hub trading in the South region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323528" y="1484784"/>
            <a:ext cx="8352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/>
              <a:t>V. 1. Proposal of models for the integration of the </a:t>
            </a:r>
          </a:p>
          <a:p>
            <a:r>
              <a:rPr lang="en-GB" sz="2000" dirty="0" smtClean="0"/>
              <a:t>Spanish and Portuguese gas markets in an Iberian natural gas hub</a:t>
            </a:r>
            <a:endParaRPr lang="es-ES" sz="2000" dirty="0"/>
          </a:p>
        </p:txBody>
      </p:sp>
      <p:sp>
        <p:nvSpPr>
          <p:cNvPr id="8" name="7 Rectángulo"/>
          <p:cNvSpPr/>
          <p:nvPr/>
        </p:nvSpPr>
        <p:spPr>
          <a:xfrm>
            <a:off x="611560" y="3068960"/>
            <a:ext cx="79208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ctr">
              <a:spcBef>
                <a:spcPts val="600"/>
              </a:spcBef>
              <a:spcAft>
                <a:spcPts val="600"/>
              </a:spcAft>
              <a:buSzPct val="100000"/>
              <a:buNone/>
            </a:pPr>
            <a:r>
              <a:rPr lang="en-US" sz="3200" b="1" dirty="0" smtClean="0"/>
              <a:t>(for information by NRAs)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>
            <a:spLocks noChangeArrowheads="1"/>
          </p:cNvSpPr>
          <p:nvPr/>
        </p:nvSpPr>
        <p:spPr bwMode="auto">
          <a:xfrm>
            <a:off x="819472" y="731370"/>
            <a:ext cx="8001000" cy="60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5600" lvl="0" indent="-263525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r>
              <a:rPr lang="en-US" sz="2800" dirty="0" smtClean="0">
                <a:solidFill>
                  <a:srgbClr val="264D74"/>
                </a:solidFill>
              </a:rPr>
              <a:t>VI. </a:t>
            </a:r>
            <a:r>
              <a:rPr lang="en-GB" sz="2800" dirty="0" smtClean="0">
                <a:solidFill>
                  <a:srgbClr val="264D74"/>
                </a:solidFill>
              </a:rPr>
              <a:t>Review of actions in the WP 2011-2014 (I) </a:t>
            </a:r>
            <a:endParaRPr lang="en-US" sz="2800" dirty="0" smtClean="0">
              <a:solidFill>
                <a:srgbClr val="264D74"/>
              </a:solidFill>
            </a:endParaRPr>
          </a:p>
        </p:txBody>
      </p:sp>
      <p:graphicFrame>
        <p:nvGraphicFramePr>
          <p:cNvPr id="14" name="13 Tabla"/>
          <p:cNvGraphicFramePr>
            <a:graphicFrameLocks noGrp="1"/>
          </p:cNvGraphicFramePr>
          <p:nvPr/>
        </p:nvGraphicFramePr>
        <p:xfrm>
          <a:off x="234105" y="1399128"/>
          <a:ext cx="8730384" cy="275954"/>
        </p:xfrm>
        <a:graphic>
          <a:graphicData uri="http://schemas.openxmlformats.org/drawingml/2006/table">
            <a:tbl>
              <a:tblPr/>
              <a:tblGrid>
                <a:gridCol w="5223917"/>
                <a:gridCol w="1216529"/>
                <a:gridCol w="1001847"/>
                <a:gridCol w="1288091"/>
              </a:tblGrid>
              <a:tr h="2759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40385" algn="l"/>
                        </a:tabLst>
                      </a:pPr>
                      <a:r>
                        <a:rPr lang="en-GB" sz="1000" b="1" dirty="0">
                          <a:latin typeface="Arial"/>
                          <a:ea typeface="Times New Roman"/>
                          <a:cs typeface="Arial"/>
                        </a:rPr>
                        <a:t>Areas of work</a:t>
                      </a:r>
                      <a:endParaRPr lang="es-ES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141" marR="311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40385" algn="l"/>
                        </a:tabLst>
                      </a:pPr>
                      <a:r>
                        <a:rPr lang="en-GB" sz="1000" b="1" dirty="0">
                          <a:latin typeface="Arial"/>
                          <a:ea typeface="Times New Roman"/>
                          <a:cs typeface="Arial"/>
                        </a:rPr>
                        <a:t>Responsible</a:t>
                      </a:r>
                      <a:endParaRPr lang="es-ES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141" marR="311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40385" algn="l"/>
                        </a:tabLst>
                      </a:pPr>
                      <a:r>
                        <a:rPr lang="en-GB" sz="1000" b="1" dirty="0">
                          <a:latin typeface="Arial"/>
                          <a:ea typeface="Times New Roman"/>
                          <a:cs typeface="Arial"/>
                        </a:rPr>
                        <a:t>Starting</a:t>
                      </a:r>
                      <a:endParaRPr lang="es-ES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141" marR="311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40385" algn="l"/>
                        </a:tabLst>
                      </a:pPr>
                      <a:r>
                        <a:rPr lang="en-GB" sz="1000" b="1" dirty="0">
                          <a:latin typeface="Arial"/>
                          <a:ea typeface="Times New Roman"/>
                          <a:cs typeface="Arial"/>
                        </a:rPr>
                        <a:t>Deadline</a:t>
                      </a:r>
                      <a:endParaRPr lang="es-ES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141" marR="311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80226" name="Picture 2"/>
          <p:cNvPicPr>
            <a:picLocks noChangeAspect="1" noChangeArrowheads="1"/>
          </p:cNvPicPr>
          <p:nvPr/>
        </p:nvPicPr>
        <p:blipFill>
          <a:blip r:embed="rId2" cstate="print"/>
          <a:srcRect l="5250" t="34440" r="4451" b="11440"/>
          <a:stretch>
            <a:fillRect/>
          </a:stretch>
        </p:blipFill>
        <p:spPr bwMode="auto">
          <a:xfrm>
            <a:off x="179512" y="1700808"/>
            <a:ext cx="8783366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>
            <a:spLocks noChangeArrowheads="1"/>
          </p:cNvSpPr>
          <p:nvPr/>
        </p:nvSpPr>
        <p:spPr bwMode="auto">
          <a:xfrm>
            <a:off x="819472" y="731370"/>
            <a:ext cx="8001000" cy="60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5600" lvl="0" indent="-263525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r>
              <a:rPr lang="en-US" sz="2800" dirty="0" smtClean="0">
                <a:solidFill>
                  <a:srgbClr val="264D74"/>
                </a:solidFill>
              </a:rPr>
              <a:t>VI. </a:t>
            </a:r>
            <a:r>
              <a:rPr lang="en-GB" sz="2800" dirty="0" smtClean="0">
                <a:solidFill>
                  <a:srgbClr val="264D74"/>
                </a:solidFill>
              </a:rPr>
              <a:t>Review of actions in the WP 2011-2014 (II) </a:t>
            </a:r>
            <a:endParaRPr lang="en-US" sz="2800" dirty="0" smtClean="0">
              <a:solidFill>
                <a:srgbClr val="264D74"/>
              </a:solidFill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234105" y="1399128"/>
          <a:ext cx="8640959" cy="275954"/>
        </p:xfrm>
        <a:graphic>
          <a:graphicData uri="http://schemas.openxmlformats.org/drawingml/2006/table">
            <a:tbl>
              <a:tblPr/>
              <a:tblGrid>
                <a:gridCol w="5170409"/>
                <a:gridCol w="1204068"/>
                <a:gridCol w="991585"/>
                <a:gridCol w="1274897"/>
              </a:tblGrid>
              <a:tr h="2759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40385" algn="l"/>
                        </a:tabLst>
                      </a:pPr>
                      <a:r>
                        <a:rPr lang="en-GB" sz="1000" b="1" dirty="0">
                          <a:latin typeface="Arial"/>
                          <a:ea typeface="Times New Roman"/>
                          <a:cs typeface="Arial"/>
                        </a:rPr>
                        <a:t>Areas of work</a:t>
                      </a:r>
                      <a:endParaRPr lang="es-ES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141" marR="311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40385" algn="l"/>
                        </a:tabLst>
                      </a:pPr>
                      <a:r>
                        <a:rPr lang="en-GB" sz="1000" b="1" dirty="0">
                          <a:latin typeface="Arial"/>
                          <a:ea typeface="Times New Roman"/>
                          <a:cs typeface="Arial"/>
                        </a:rPr>
                        <a:t>Responsible</a:t>
                      </a:r>
                      <a:endParaRPr lang="es-ES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141" marR="311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40385" algn="l"/>
                        </a:tabLst>
                      </a:pPr>
                      <a:r>
                        <a:rPr lang="en-GB" sz="1000" b="1" dirty="0">
                          <a:latin typeface="Arial"/>
                          <a:ea typeface="Times New Roman"/>
                          <a:cs typeface="Arial"/>
                        </a:rPr>
                        <a:t>Starting</a:t>
                      </a:r>
                      <a:endParaRPr lang="es-ES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141" marR="311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40385" algn="l"/>
                        </a:tabLst>
                      </a:pPr>
                      <a:r>
                        <a:rPr lang="en-GB" sz="1000" b="1" dirty="0">
                          <a:latin typeface="Arial"/>
                          <a:ea typeface="Times New Roman"/>
                          <a:cs typeface="Arial"/>
                        </a:rPr>
                        <a:t>Deadline</a:t>
                      </a:r>
                      <a:endParaRPr lang="es-ES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141" marR="311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5250" t="88560" r="4451" b="8441"/>
          <a:stretch>
            <a:fillRect/>
          </a:stretch>
        </p:blipFill>
        <p:spPr bwMode="auto">
          <a:xfrm>
            <a:off x="179512" y="1772816"/>
            <a:ext cx="8783366" cy="18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1250" name="Picture 2"/>
          <p:cNvPicPr>
            <a:picLocks noChangeAspect="1" noChangeArrowheads="1"/>
          </p:cNvPicPr>
          <p:nvPr/>
        </p:nvPicPr>
        <p:blipFill>
          <a:blip r:embed="rId3" cstate="print"/>
          <a:srcRect l="5775" t="24280" r="4451" b="14401"/>
          <a:stretch>
            <a:fillRect/>
          </a:stretch>
        </p:blipFill>
        <p:spPr bwMode="auto">
          <a:xfrm>
            <a:off x="251520" y="1988840"/>
            <a:ext cx="8712968" cy="3719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899592" y="764704"/>
            <a:ext cx="6192688" cy="52322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264D74"/>
                </a:solidFill>
              </a:rPr>
              <a:t>Calendar 1st semester 2013 - SGRI</a:t>
            </a:r>
            <a:endParaRPr lang="en-US" sz="2800" dirty="0">
              <a:solidFill>
                <a:srgbClr val="264D74"/>
              </a:solidFill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539552" y="5373216"/>
            <a:ext cx="6912768" cy="107721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s-ES" sz="1600" b="1" dirty="0" err="1" smtClean="0"/>
              <a:t>Next</a:t>
            </a:r>
            <a:r>
              <a:rPr lang="es-ES" sz="1600" b="1" dirty="0" smtClean="0"/>
              <a:t> </a:t>
            </a:r>
            <a:r>
              <a:rPr lang="es-ES" sz="1600" b="1" dirty="0" err="1" smtClean="0"/>
              <a:t>meetings</a:t>
            </a:r>
            <a:r>
              <a:rPr lang="es-ES" sz="1600" b="1" dirty="0" smtClean="0"/>
              <a:t>:</a:t>
            </a:r>
          </a:p>
          <a:p>
            <a:pPr lvl="0">
              <a:buFont typeface="Arial" pitchFamily="34" charset="0"/>
              <a:buChar char="•"/>
            </a:pPr>
            <a:r>
              <a:rPr lang="es-ES" sz="1600" dirty="0" smtClean="0"/>
              <a:t> 27 </a:t>
            </a:r>
            <a:r>
              <a:rPr lang="es-ES" sz="1600" dirty="0" err="1" smtClean="0"/>
              <a:t>February</a:t>
            </a:r>
            <a:r>
              <a:rPr lang="es-ES" sz="1600" dirty="0" smtClean="0"/>
              <a:t>: 21th  IG </a:t>
            </a:r>
          </a:p>
          <a:p>
            <a:pPr lvl="0">
              <a:buFont typeface="Arial" pitchFamily="34" charset="0"/>
              <a:buChar char="•"/>
            </a:pPr>
            <a:r>
              <a:rPr lang="es-ES" sz="1600" dirty="0" smtClean="0"/>
              <a:t> 24 </a:t>
            </a:r>
            <a:r>
              <a:rPr lang="es-ES" sz="1600" dirty="0" err="1" smtClean="0"/>
              <a:t>April</a:t>
            </a:r>
            <a:r>
              <a:rPr lang="es-ES" sz="1600" dirty="0" smtClean="0"/>
              <a:t>: 20th SG</a:t>
            </a:r>
          </a:p>
          <a:p>
            <a:pPr lvl="0">
              <a:buFont typeface="Arial" pitchFamily="34" charset="0"/>
              <a:buChar char="•"/>
            </a:pPr>
            <a:r>
              <a:rPr lang="es-ES" sz="1600" dirty="0" smtClean="0"/>
              <a:t> 12 June: 22th IG</a:t>
            </a:r>
            <a:endParaRPr lang="es-ES" sz="1600" dirty="0"/>
          </a:p>
        </p:txBody>
      </p:sp>
      <p:pic>
        <p:nvPicPr>
          <p:cNvPr id="181249" name="Picture 1"/>
          <p:cNvPicPr>
            <a:picLocks noChangeAspect="1" noChangeArrowheads="1"/>
          </p:cNvPicPr>
          <p:nvPr/>
        </p:nvPicPr>
        <p:blipFill>
          <a:blip r:embed="rId2" cstate="print"/>
          <a:srcRect t="33155"/>
          <a:stretch>
            <a:fillRect/>
          </a:stretch>
        </p:blipFill>
        <p:spPr bwMode="auto">
          <a:xfrm>
            <a:off x="258763" y="1628800"/>
            <a:ext cx="8885237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Rectángulo"/>
          <p:cNvSpPr>
            <a:spLocks noChangeArrowheads="1"/>
          </p:cNvSpPr>
          <p:nvPr/>
        </p:nvSpPr>
        <p:spPr bwMode="auto">
          <a:xfrm>
            <a:off x="-180528" y="731370"/>
            <a:ext cx="8001000" cy="60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5600" indent="-263525" algn="ctr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r>
              <a:rPr lang="en-US" sz="2800" dirty="0" smtClean="0">
                <a:solidFill>
                  <a:srgbClr val="264D74"/>
                </a:solidFill>
              </a:rPr>
              <a:t>II. Capacity Allocation Mechanisms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323528" y="1700808"/>
            <a:ext cx="8064896" cy="44750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263525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r>
              <a:rPr lang="en-US" sz="2400" dirty="0" smtClean="0"/>
              <a:t>II.1. Draft Roadmap for Capacity Allocation Mechanisms (CAM Roadmap)      </a:t>
            </a:r>
          </a:p>
          <a:p>
            <a:pPr marL="355600" indent="-263525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endParaRPr lang="en-US" sz="2400" dirty="0" smtClean="0"/>
          </a:p>
          <a:p>
            <a:pPr marL="812800" lvl="1" indent="-263525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  <a:buFont typeface="Arial" pitchFamily="34" charset="0"/>
              <a:buChar char="•"/>
            </a:pPr>
            <a:r>
              <a:rPr lang="en-US" sz="2000" dirty="0" smtClean="0"/>
              <a:t>ACER/ENTSOG CAM Roadmap for Europe   </a:t>
            </a:r>
            <a:r>
              <a:rPr lang="en-US" sz="2000" b="1" dirty="0" smtClean="0"/>
              <a:t>(for information by ACER)</a:t>
            </a:r>
          </a:p>
          <a:p>
            <a:pPr marL="812800" lvl="1" indent="-263525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  <a:buFont typeface="Arial" pitchFamily="34" charset="0"/>
              <a:buChar char="•"/>
            </a:pPr>
            <a:r>
              <a:rPr lang="en-US" sz="2000" dirty="0" smtClean="0"/>
              <a:t>CAM Roadmap for SGRI   </a:t>
            </a:r>
            <a:r>
              <a:rPr lang="en-US" sz="2000" b="1" dirty="0" smtClean="0"/>
              <a:t>(for information by NRAs)</a:t>
            </a:r>
          </a:p>
          <a:p>
            <a:pPr marL="355600" lvl="0" indent="-263525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  <a:buFont typeface="Arial" pitchFamily="34" charset="0"/>
              <a:buChar char="•"/>
            </a:pPr>
            <a:endParaRPr lang="en-US" sz="2400" b="1" dirty="0" smtClean="0"/>
          </a:p>
          <a:p>
            <a:pPr marL="355600" lvl="0" indent="-263525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  <a:buFont typeface="Arial" pitchFamily="34" charset="0"/>
              <a:buChar char="•"/>
            </a:pPr>
            <a:endParaRPr lang="en-US" sz="2400" b="1" dirty="0" smtClean="0"/>
          </a:p>
          <a:p>
            <a:pPr marL="355600" indent="-263525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  <a:buFont typeface="Arial" pitchFamily="34" charset="0"/>
              <a:buChar char="•"/>
            </a:pPr>
            <a:endParaRPr lang="en-US" sz="24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Rectángulo"/>
          <p:cNvSpPr>
            <a:spLocks noChangeArrowheads="1"/>
          </p:cNvSpPr>
          <p:nvPr/>
        </p:nvSpPr>
        <p:spPr bwMode="auto">
          <a:xfrm>
            <a:off x="-180528" y="731370"/>
            <a:ext cx="8001000" cy="60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5600" indent="-263525" algn="ctr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r>
              <a:rPr lang="en-US" sz="2800" dirty="0" smtClean="0">
                <a:solidFill>
                  <a:srgbClr val="264D74"/>
                </a:solidFill>
              </a:rPr>
              <a:t>II. Capacity Allocation Mechanisms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323528" y="1700808"/>
            <a:ext cx="871296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263525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r>
              <a:rPr lang="en-US" sz="2400" dirty="0" smtClean="0"/>
              <a:t>II.1. CAM Roadmap for South Gas Regional Initiative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  <p:sp>
        <p:nvSpPr>
          <p:cNvPr id="6" name="2 Marcador de contenido"/>
          <p:cNvSpPr>
            <a:spLocks noGrp="1"/>
          </p:cNvSpPr>
          <p:nvPr>
            <p:ph idx="1"/>
          </p:nvPr>
        </p:nvSpPr>
        <p:spPr>
          <a:xfrm>
            <a:off x="323528" y="2420888"/>
            <a:ext cx="8316416" cy="3960440"/>
          </a:xfrm>
        </p:spPr>
        <p:txBody>
          <a:bodyPr/>
          <a:lstStyle/>
          <a:p>
            <a:pPr marL="809625" lvl="1" indent="-266700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  <a:tabLst>
                <a:tab pos="809625" algn="l"/>
              </a:tabLst>
              <a:defRPr/>
            </a:pPr>
            <a:r>
              <a:rPr lang="en-GB" sz="1800" kern="1200" dirty="0" smtClean="0">
                <a:latin typeface="+mj-lt"/>
                <a:ea typeface="+mn-ea"/>
                <a:cs typeface="Arial" charset="0"/>
              </a:rPr>
              <a:t>GOAL:</a:t>
            </a:r>
            <a:r>
              <a:rPr lang="en-GB" sz="1800" b="1" kern="1200" dirty="0" smtClean="0">
                <a:latin typeface="+mj-lt"/>
                <a:ea typeface="+mn-ea"/>
                <a:cs typeface="Arial" charset="0"/>
              </a:rPr>
              <a:t> early implementation of the provisions from the CAM NC</a:t>
            </a:r>
          </a:p>
          <a:p>
            <a:pPr marL="809625" lvl="1" indent="-266700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  <a:tabLst>
                <a:tab pos="809625" algn="l"/>
              </a:tabLst>
              <a:defRPr/>
            </a:pPr>
            <a:r>
              <a:rPr lang="en-GB" sz="1800" kern="1200" dirty="0" smtClean="0">
                <a:latin typeface="+mj-lt"/>
                <a:ea typeface="+mn-ea"/>
                <a:cs typeface="Arial" charset="0"/>
              </a:rPr>
              <a:t>In line with the Roadmap for the early implementation of the CAM NC, developing by ACER and ENTSOG. </a:t>
            </a:r>
          </a:p>
        </p:txBody>
      </p:sp>
      <p:pic>
        <p:nvPicPr>
          <p:cNvPr id="9" name="8 Imagen"/>
          <p:cNvPicPr/>
          <p:nvPr/>
        </p:nvPicPr>
        <p:blipFill>
          <a:blip r:embed="rId2" cstate="print"/>
          <a:srcRect b="20300"/>
          <a:stretch>
            <a:fillRect/>
          </a:stretch>
        </p:blipFill>
        <p:spPr bwMode="auto">
          <a:xfrm>
            <a:off x="1835696" y="3789040"/>
            <a:ext cx="5486400" cy="243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Elipse"/>
          <p:cNvSpPr/>
          <p:nvPr/>
        </p:nvSpPr>
        <p:spPr>
          <a:xfrm>
            <a:off x="2339752" y="6309320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/>
              <a:t>1</a:t>
            </a:r>
            <a:endParaRPr lang="es-ES" sz="2000" b="1" dirty="0"/>
          </a:p>
        </p:txBody>
      </p:sp>
      <p:sp>
        <p:nvSpPr>
          <p:cNvPr id="11" name="10 Elipse"/>
          <p:cNvSpPr/>
          <p:nvPr/>
        </p:nvSpPr>
        <p:spPr>
          <a:xfrm>
            <a:off x="4427984" y="6309320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/>
              <a:t>2</a:t>
            </a:r>
            <a:endParaRPr lang="es-ES" sz="2000" b="1" dirty="0"/>
          </a:p>
        </p:txBody>
      </p:sp>
      <p:sp>
        <p:nvSpPr>
          <p:cNvPr id="12" name="11 Elipse"/>
          <p:cNvSpPr/>
          <p:nvPr/>
        </p:nvSpPr>
        <p:spPr>
          <a:xfrm>
            <a:off x="6444208" y="6309320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/>
              <a:t>3</a:t>
            </a:r>
            <a:endParaRPr lang="es-ES" sz="2000" b="1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Rectángulo"/>
          <p:cNvSpPr>
            <a:spLocks noChangeArrowheads="1"/>
          </p:cNvSpPr>
          <p:nvPr/>
        </p:nvSpPr>
        <p:spPr bwMode="auto">
          <a:xfrm>
            <a:off x="-180528" y="731370"/>
            <a:ext cx="8001000" cy="60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5600" indent="-263525" algn="ctr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r>
              <a:rPr lang="en-US" sz="2800" dirty="0" smtClean="0">
                <a:solidFill>
                  <a:srgbClr val="264D74"/>
                </a:solidFill>
              </a:rPr>
              <a:t>II. Capacity Allocation Mechanisms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323528" y="1700808"/>
            <a:ext cx="871296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263525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r>
              <a:rPr lang="en-US" sz="2400" dirty="0" smtClean="0"/>
              <a:t>II.1. CAM Roadmap for SGRI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  <p:sp>
        <p:nvSpPr>
          <p:cNvPr id="6" name="2 Marcador de contenido"/>
          <p:cNvSpPr>
            <a:spLocks noGrp="1"/>
          </p:cNvSpPr>
          <p:nvPr>
            <p:ph idx="1"/>
          </p:nvPr>
        </p:nvSpPr>
        <p:spPr>
          <a:xfrm>
            <a:off x="323528" y="2276872"/>
            <a:ext cx="8316416" cy="3960440"/>
          </a:xfrm>
        </p:spPr>
        <p:txBody>
          <a:bodyPr/>
          <a:lstStyle/>
          <a:p>
            <a:pPr marL="809625" lvl="1" indent="-266700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  <a:tabLst>
                <a:tab pos="809625" algn="l"/>
              </a:tabLst>
              <a:defRPr/>
            </a:pPr>
            <a:r>
              <a:rPr lang="en-GB" sz="2000" b="1" u="sng" kern="1200" dirty="0" smtClean="0">
                <a:latin typeface="+mj-lt"/>
                <a:ea typeface="+mn-ea"/>
                <a:cs typeface="Arial" charset="0"/>
              </a:rPr>
              <a:t>Capacity product definition and calendar </a:t>
            </a:r>
            <a:r>
              <a:rPr lang="en-GB" sz="2000" b="1" kern="1200" dirty="0" smtClean="0">
                <a:latin typeface="+mj-lt"/>
                <a:ea typeface="+mn-ea"/>
                <a:cs typeface="Arial" charset="0"/>
              </a:rPr>
              <a:t>(I)</a:t>
            </a:r>
          </a:p>
          <a:p>
            <a:pPr marL="809625" lvl="1" indent="-266700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  <a:tabLst>
                <a:tab pos="809625" algn="l"/>
              </a:tabLst>
              <a:defRPr/>
            </a:pPr>
            <a:r>
              <a:rPr lang="en-GB" sz="1800" kern="1200" dirty="0" smtClean="0">
                <a:cs typeface="Arial" charset="0"/>
              </a:rPr>
              <a:t>Main issues to be decided:</a:t>
            </a:r>
          </a:p>
          <a:p>
            <a:pPr marL="1217612" lvl="2" indent="-266700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809625" algn="l"/>
              </a:tabLst>
              <a:defRPr/>
            </a:pPr>
            <a:r>
              <a:rPr lang="en-GB" sz="1800" b="1" kern="1200" dirty="0" smtClean="0">
                <a:cs typeface="Arial" charset="0"/>
              </a:rPr>
              <a:t>Bundled/Virtual products </a:t>
            </a:r>
            <a:r>
              <a:rPr lang="en-GB" sz="1800" kern="1200" dirty="0" smtClean="0">
                <a:cs typeface="Arial" charset="0"/>
              </a:rPr>
              <a:t>to be offered</a:t>
            </a:r>
          </a:p>
          <a:p>
            <a:pPr marL="1217612" lvl="2" indent="-266700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809625" algn="l"/>
              </a:tabLst>
              <a:defRPr/>
            </a:pPr>
            <a:r>
              <a:rPr lang="en-GB" sz="1800" b="1" kern="1200" dirty="0" smtClean="0">
                <a:cs typeface="Arial" charset="0"/>
              </a:rPr>
              <a:t>Standard capacity products </a:t>
            </a:r>
            <a:r>
              <a:rPr lang="en-GB" sz="1800" kern="1200" dirty="0" smtClean="0">
                <a:cs typeface="Arial" charset="0"/>
              </a:rPr>
              <a:t>to be prioritised</a:t>
            </a:r>
          </a:p>
          <a:p>
            <a:pPr marL="1217612" lvl="2" indent="-266700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809625" algn="l"/>
              </a:tabLst>
              <a:defRPr/>
            </a:pPr>
            <a:r>
              <a:rPr lang="en-GB" sz="1800" b="1" kern="1200" dirty="0" smtClean="0">
                <a:cs typeface="Arial" charset="0"/>
              </a:rPr>
              <a:t>Capacity reserved </a:t>
            </a:r>
            <a:r>
              <a:rPr lang="en-GB" sz="1800" kern="1200" dirty="0" smtClean="0">
                <a:cs typeface="Arial" charset="0"/>
              </a:rPr>
              <a:t>for each product</a:t>
            </a:r>
          </a:p>
          <a:p>
            <a:pPr marL="1217612" lvl="2" indent="-266700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809625" algn="l"/>
              </a:tabLst>
              <a:defRPr/>
            </a:pPr>
            <a:r>
              <a:rPr lang="en-GB" sz="1800" kern="1200" dirty="0" smtClean="0">
                <a:cs typeface="Arial" charset="0"/>
              </a:rPr>
              <a:t>Allocation </a:t>
            </a:r>
            <a:r>
              <a:rPr lang="en-GB" sz="1800" b="1" kern="1200" dirty="0" smtClean="0">
                <a:cs typeface="Arial" charset="0"/>
              </a:rPr>
              <a:t>calendar for 2014 and onwards</a:t>
            </a:r>
          </a:p>
          <a:p>
            <a:pPr marL="1217612" lvl="2" indent="-266700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809625" algn="l"/>
              </a:tabLst>
              <a:defRPr/>
            </a:pPr>
            <a:r>
              <a:rPr lang="en-GB" sz="1800" b="1" kern="1200" dirty="0" smtClean="0">
                <a:cs typeface="Arial" charset="0"/>
              </a:rPr>
              <a:t>IP</a:t>
            </a:r>
            <a:r>
              <a:rPr lang="en-GB" sz="1800" kern="1200" dirty="0" smtClean="0">
                <a:cs typeface="Arial" charset="0"/>
              </a:rPr>
              <a:t> where the products will be allocated (physical or virtual points)</a:t>
            </a:r>
          </a:p>
          <a:p>
            <a:pPr marL="1217612" lvl="2" indent="-266700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809625" algn="l"/>
              </a:tabLst>
              <a:defRPr/>
            </a:pPr>
            <a:r>
              <a:rPr lang="en-GB" sz="1800" b="1" kern="1200" dirty="0" smtClean="0">
                <a:cs typeface="Arial" charset="0"/>
              </a:rPr>
              <a:t>Coordination CMP-CAM</a:t>
            </a:r>
            <a:endParaRPr lang="en-GB" sz="1800" b="1" u="sng" kern="1200" dirty="0" smtClean="0">
              <a:latin typeface="+mj-lt"/>
              <a:ea typeface="+mn-ea"/>
              <a:cs typeface="Arial" charset="0"/>
            </a:endParaRPr>
          </a:p>
          <a:p>
            <a:pPr marL="809625" lvl="1" indent="-266700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  <a:tabLst>
                <a:tab pos="809625" algn="l"/>
              </a:tabLst>
              <a:defRPr/>
            </a:pPr>
            <a:endParaRPr lang="en-GB" sz="1800" b="1" kern="1200" dirty="0" smtClean="0">
              <a:latin typeface="+mj-lt"/>
              <a:ea typeface="+mn-ea"/>
              <a:cs typeface="Arial" charset="0"/>
            </a:endParaRPr>
          </a:p>
        </p:txBody>
      </p:sp>
      <p:sp>
        <p:nvSpPr>
          <p:cNvPr id="8" name="7 Elipse"/>
          <p:cNvSpPr/>
          <p:nvPr/>
        </p:nvSpPr>
        <p:spPr>
          <a:xfrm>
            <a:off x="395536" y="2348880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/>
              <a:t>1</a:t>
            </a:r>
            <a:endParaRPr lang="es-ES" sz="2000" b="1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Rectángulo"/>
          <p:cNvSpPr>
            <a:spLocks noChangeArrowheads="1"/>
          </p:cNvSpPr>
          <p:nvPr/>
        </p:nvSpPr>
        <p:spPr bwMode="auto">
          <a:xfrm>
            <a:off x="-180528" y="731370"/>
            <a:ext cx="8001000" cy="60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5600" indent="-263525" algn="ctr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r>
              <a:rPr lang="en-US" sz="2800" dirty="0" smtClean="0">
                <a:solidFill>
                  <a:srgbClr val="264D74"/>
                </a:solidFill>
              </a:rPr>
              <a:t>II. Capacity Allocation Mechanisms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323528" y="1700808"/>
            <a:ext cx="871296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263525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r>
              <a:rPr lang="en-US" sz="2400" dirty="0" smtClean="0"/>
              <a:t>II.1. CAM Roadmap for SGRI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  <p:sp>
        <p:nvSpPr>
          <p:cNvPr id="6" name="2 Marcador de contenido"/>
          <p:cNvSpPr>
            <a:spLocks noGrp="1"/>
          </p:cNvSpPr>
          <p:nvPr>
            <p:ph idx="1"/>
          </p:nvPr>
        </p:nvSpPr>
        <p:spPr>
          <a:xfrm>
            <a:off x="323528" y="2276872"/>
            <a:ext cx="8316416" cy="4320480"/>
          </a:xfrm>
        </p:spPr>
        <p:txBody>
          <a:bodyPr/>
          <a:lstStyle/>
          <a:p>
            <a:pPr marL="809625" lvl="1" indent="-266700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  <a:tabLst>
                <a:tab pos="809625" algn="l"/>
              </a:tabLst>
              <a:defRPr/>
            </a:pPr>
            <a:r>
              <a:rPr lang="en-GB" sz="2000" b="1" u="sng" kern="1200" dirty="0" smtClean="0">
                <a:latin typeface="+mj-lt"/>
                <a:ea typeface="+mn-ea"/>
                <a:cs typeface="Arial" charset="0"/>
              </a:rPr>
              <a:t>Capacity product definition and calendar </a:t>
            </a:r>
            <a:r>
              <a:rPr lang="en-GB" sz="2000" b="1" kern="1200" dirty="0" smtClean="0">
                <a:latin typeface="+mj-lt"/>
                <a:ea typeface="+mn-ea"/>
                <a:cs typeface="Arial" charset="0"/>
              </a:rPr>
              <a:t>(II)</a:t>
            </a:r>
          </a:p>
          <a:p>
            <a:pPr marL="809625" lvl="1" indent="-266700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  <a:tabLst>
                <a:tab pos="809625" algn="l"/>
              </a:tabLst>
              <a:defRPr/>
            </a:pPr>
            <a:endParaRPr lang="en-GB" sz="2000" b="1" u="sng" kern="1200" dirty="0" smtClean="0">
              <a:latin typeface="+mj-lt"/>
              <a:ea typeface="+mn-ea"/>
              <a:cs typeface="Arial" charset="0"/>
            </a:endParaRPr>
          </a:p>
          <a:p>
            <a:pPr marL="809625" lvl="1" indent="-266700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809625" algn="l"/>
              </a:tabLst>
              <a:defRPr/>
            </a:pPr>
            <a:endParaRPr lang="en-GB" sz="1800" kern="1200" dirty="0" smtClean="0">
              <a:latin typeface="+mj-lt"/>
              <a:ea typeface="+mn-ea"/>
              <a:cs typeface="Arial" charset="0"/>
            </a:endParaRPr>
          </a:p>
          <a:p>
            <a:pPr marL="809625" lvl="1" indent="-266700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809625" algn="l"/>
              </a:tabLst>
              <a:defRPr/>
            </a:pPr>
            <a:r>
              <a:rPr lang="en-GB" sz="1800" b="1" kern="1200" dirty="0" smtClean="0">
                <a:latin typeface="+mj-lt"/>
                <a:ea typeface="+mn-ea"/>
                <a:cs typeface="Arial" charset="0"/>
              </a:rPr>
              <a:t>Definition of available bundled capacity for the next 15 years </a:t>
            </a:r>
            <a:r>
              <a:rPr lang="en-GB" sz="1800" kern="1200" dirty="0" smtClean="0">
                <a:latin typeface="+mj-lt"/>
                <a:ea typeface="+mn-ea"/>
                <a:cs typeface="Arial" charset="0"/>
              </a:rPr>
              <a:t>(Oct 2014...), agreement on the split of capacity (Q, yearly, 15 years): 80/20</a:t>
            </a:r>
          </a:p>
          <a:p>
            <a:pPr marL="809625" lvl="1" indent="-266700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809625" algn="l"/>
              </a:tabLst>
              <a:defRPr/>
            </a:pPr>
            <a:r>
              <a:rPr lang="en-GB" sz="1800" b="1" kern="1200" dirty="0" smtClean="0">
                <a:latin typeface="+mj-lt"/>
                <a:ea typeface="+mn-ea"/>
                <a:cs typeface="Arial" charset="0"/>
              </a:rPr>
              <a:t>VIP or two IP </a:t>
            </a:r>
            <a:r>
              <a:rPr lang="en-GB" sz="1800" kern="1200" dirty="0" smtClean="0">
                <a:latin typeface="+mj-lt"/>
                <a:ea typeface="+mn-ea"/>
                <a:cs typeface="Arial" charset="0"/>
              </a:rPr>
              <a:t>?</a:t>
            </a:r>
          </a:p>
          <a:p>
            <a:pPr marL="809625" lvl="1" indent="-266700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809625" algn="l"/>
              </a:tabLst>
              <a:defRPr/>
            </a:pPr>
            <a:r>
              <a:rPr lang="en-GB" sz="1800" kern="1200" dirty="0" smtClean="0">
                <a:latin typeface="+mj-lt"/>
                <a:ea typeface="+mn-ea"/>
                <a:cs typeface="Arial" charset="0"/>
              </a:rPr>
              <a:t>Common criteria on: </a:t>
            </a:r>
            <a:r>
              <a:rPr lang="en-GB" sz="1800" b="1" kern="1200" dirty="0" smtClean="0">
                <a:latin typeface="+mj-lt"/>
                <a:ea typeface="+mn-ea"/>
                <a:cs typeface="Arial" charset="0"/>
              </a:rPr>
              <a:t>unbundled / interruptible / backhaul</a:t>
            </a:r>
          </a:p>
          <a:p>
            <a:pPr marL="809625" lvl="1" indent="-266700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809625" algn="l"/>
              </a:tabLst>
              <a:defRPr/>
            </a:pPr>
            <a:r>
              <a:rPr lang="en-GB" sz="1800" kern="1200" dirty="0" smtClean="0">
                <a:latin typeface="+mj-lt"/>
                <a:ea typeface="+mn-ea"/>
                <a:cs typeface="Arial" charset="0"/>
              </a:rPr>
              <a:t>Monthly capacity products </a:t>
            </a:r>
            <a:r>
              <a:rPr lang="en-GB" sz="1800" b="1" kern="1200" dirty="0" smtClean="0">
                <a:latin typeface="+mj-lt"/>
                <a:ea typeface="+mn-ea"/>
                <a:cs typeface="Arial" charset="0"/>
              </a:rPr>
              <a:t>have been allocated by OSP </a:t>
            </a:r>
            <a:r>
              <a:rPr lang="en-GB" sz="1800" kern="1200" dirty="0" smtClean="0">
                <a:latin typeface="+mj-lt"/>
                <a:ea typeface="+mn-ea"/>
                <a:cs typeface="Arial" charset="0"/>
              </a:rPr>
              <a:t>until 31</a:t>
            </a:r>
            <a:r>
              <a:rPr lang="en-GB" sz="1800" kern="1200" baseline="30000" dirty="0" smtClean="0">
                <a:latin typeface="+mj-lt"/>
                <a:ea typeface="+mn-ea"/>
                <a:cs typeface="Arial" charset="0"/>
              </a:rPr>
              <a:t>st</a:t>
            </a:r>
            <a:r>
              <a:rPr lang="en-GB" sz="1800" kern="1200" dirty="0" smtClean="0">
                <a:latin typeface="+mj-lt"/>
                <a:ea typeface="+mn-ea"/>
                <a:cs typeface="Arial" charset="0"/>
              </a:rPr>
              <a:t> March 2014</a:t>
            </a:r>
          </a:p>
          <a:p>
            <a:pPr marL="809625" lvl="1" indent="-266700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809625" algn="l"/>
              </a:tabLst>
              <a:defRPr/>
            </a:pPr>
            <a:r>
              <a:rPr lang="en-GB" sz="1800" kern="1200" dirty="0" smtClean="0">
                <a:latin typeface="+mj-lt"/>
                <a:ea typeface="+mn-ea"/>
                <a:cs typeface="Arial" charset="0"/>
              </a:rPr>
              <a:t>Monthly capacity products to be offered </a:t>
            </a:r>
            <a:r>
              <a:rPr lang="en-GB" sz="1800" b="1" kern="1200" dirty="0" smtClean="0">
                <a:latin typeface="+mj-lt"/>
                <a:ea typeface="+mn-ea"/>
                <a:cs typeface="Arial" charset="0"/>
              </a:rPr>
              <a:t>before March 2014 </a:t>
            </a:r>
            <a:r>
              <a:rPr lang="en-GB" sz="1800" kern="1200" dirty="0" smtClean="0">
                <a:latin typeface="+mj-lt"/>
                <a:ea typeface="+mn-ea"/>
                <a:cs typeface="Arial" charset="0"/>
              </a:rPr>
              <a:t>for the period April 2014-September 2014. Proposal: Maintain prorate? </a:t>
            </a:r>
          </a:p>
          <a:p>
            <a:pPr marL="1217612" lvl="2" indent="-266700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  <a:tabLst>
                <a:tab pos="809625" algn="l"/>
              </a:tabLst>
              <a:defRPr/>
            </a:pPr>
            <a:endParaRPr lang="en-GB" sz="1600" b="1" kern="1200" dirty="0" smtClean="0">
              <a:latin typeface="+mj-lt"/>
              <a:ea typeface="+mn-ea"/>
              <a:cs typeface="Arial" charset="0"/>
            </a:endParaRPr>
          </a:p>
          <a:p>
            <a:pPr marL="809625" lvl="1" indent="-266700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Tx/>
              <a:buChar char="-"/>
              <a:tabLst>
                <a:tab pos="809625" algn="l"/>
              </a:tabLst>
              <a:defRPr/>
            </a:pPr>
            <a:endParaRPr lang="en-GB" sz="1800" b="1" kern="1200" dirty="0" smtClean="0">
              <a:latin typeface="+mj-lt"/>
              <a:ea typeface="+mn-ea"/>
              <a:cs typeface="Arial" charset="0"/>
            </a:endParaRPr>
          </a:p>
        </p:txBody>
      </p:sp>
      <p:sp>
        <p:nvSpPr>
          <p:cNvPr id="8" name="7 Elipse"/>
          <p:cNvSpPr/>
          <p:nvPr/>
        </p:nvSpPr>
        <p:spPr>
          <a:xfrm>
            <a:off x="395536" y="2348880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/>
              <a:t>1</a:t>
            </a:r>
            <a:endParaRPr lang="es-ES" sz="20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899592" y="2852936"/>
            <a:ext cx="3384376" cy="4247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marL="809625" lvl="1" indent="-266700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  <a:tabLst>
                <a:tab pos="809625" algn="l"/>
              </a:tabLst>
              <a:defRPr/>
            </a:pPr>
            <a:r>
              <a:rPr lang="en-GB" b="1" dirty="0" smtClean="0">
                <a:solidFill>
                  <a:schemeClr val="bg1"/>
                </a:solidFill>
                <a:cs typeface="Arial" charset="0"/>
              </a:rPr>
              <a:t>SPAIN-FRANCE (I)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Rectángulo"/>
          <p:cNvSpPr>
            <a:spLocks noChangeArrowheads="1"/>
          </p:cNvSpPr>
          <p:nvPr/>
        </p:nvSpPr>
        <p:spPr bwMode="auto">
          <a:xfrm>
            <a:off x="-180528" y="731370"/>
            <a:ext cx="8001000" cy="60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5600" indent="-263525" algn="ctr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r>
              <a:rPr lang="en-US" sz="2800" dirty="0" smtClean="0">
                <a:solidFill>
                  <a:srgbClr val="264D74"/>
                </a:solidFill>
              </a:rPr>
              <a:t>II. Capacity Allocation Mechanisms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323528" y="1700808"/>
            <a:ext cx="871296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263525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r>
              <a:rPr lang="en-US" sz="2400" dirty="0" smtClean="0"/>
              <a:t>II.1. CAM Roadmap for SGRI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  <p:sp>
        <p:nvSpPr>
          <p:cNvPr id="6" name="2 Marcador de contenido"/>
          <p:cNvSpPr>
            <a:spLocks noGrp="1"/>
          </p:cNvSpPr>
          <p:nvPr>
            <p:ph idx="1"/>
          </p:nvPr>
        </p:nvSpPr>
        <p:spPr>
          <a:xfrm>
            <a:off x="395536" y="2276872"/>
            <a:ext cx="8316416" cy="4320480"/>
          </a:xfrm>
        </p:spPr>
        <p:txBody>
          <a:bodyPr/>
          <a:lstStyle/>
          <a:p>
            <a:pPr marL="809625" lvl="1" indent="-266700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  <a:tabLst>
                <a:tab pos="809625" algn="l"/>
              </a:tabLst>
              <a:defRPr/>
            </a:pPr>
            <a:r>
              <a:rPr lang="en-GB" sz="2000" b="1" u="sng" kern="1200" dirty="0" smtClean="0">
                <a:latin typeface="+mj-lt"/>
                <a:ea typeface="+mn-ea"/>
                <a:cs typeface="Arial" charset="0"/>
              </a:rPr>
              <a:t>Capacity product definition and calendar </a:t>
            </a:r>
            <a:r>
              <a:rPr lang="en-GB" sz="2000" b="1" kern="1200" dirty="0" smtClean="0">
                <a:latin typeface="+mj-lt"/>
                <a:ea typeface="+mn-ea"/>
                <a:cs typeface="Arial" charset="0"/>
              </a:rPr>
              <a:t>(III)</a:t>
            </a:r>
          </a:p>
          <a:p>
            <a:pPr marL="809625" lvl="1" indent="-266700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  <a:tabLst>
                <a:tab pos="809625" algn="l"/>
              </a:tabLst>
              <a:defRPr/>
            </a:pPr>
            <a:endParaRPr lang="en-GB" sz="1800" kern="1200" dirty="0" smtClean="0">
              <a:latin typeface="+mj-lt"/>
              <a:ea typeface="+mn-ea"/>
              <a:cs typeface="Arial" charset="0"/>
            </a:endParaRPr>
          </a:p>
          <a:p>
            <a:pPr marL="809625" lvl="1" indent="-266700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  <a:tabLst>
                <a:tab pos="809625" algn="l"/>
              </a:tabLst>
              <a:defRPr/>
            </a:pPr>
            <a:endParaRPr lang="en-GB" sz="1800" kern="1200" dirty="0" smtClean="0">
              <a:latin typeface="+mj-lt"/>
              <a:ea typeface="+mn-ea"/>
              <a:cs typeface="Arial" charset="0"/>
            </a:endParaRPr>
          </a:p>
          <a:p>
            <a:pPr marL="809625" lvl="1" indent="-266700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  <a:tabLst>
                <a:tab pos="809625" algn="l"/>
              </a:tabLst>
              <a:defRPr/>
            </a:pPr>
            <a:r>
              <a:rPr lang="en-GB" sz="1800" b="1" kern="1200" dirty="0" smtClean="0">
                <a:latin typeface="+mj-lt"/>
                <a:ea typeface="+mn-ea"/>
                <a:cs typeface="Arial" charset="0"/>
              </a:rPr>
              <a:t>Proposal of Auctions:</a:t>
            </a:r>
          </a:p>
          <a:p>
            <a:pPr marL="1217612" lvl="2" indent="-266700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809625" algn="l"/>
              </a:tabLst>
              <a:defRPr/>
            </a:pPr>
            <a:r>
              <a:rPr lang="en-GB" sz="1800" kern="1200" dirty="0" smtClean="0">
                <a:latin typeface="+mj-lt"/>
                <a:ea typeface="+mn-ea"/>
                <a:cs typeface="Arial" charset="0"/>
              </a:rPr>
              <a:t>Annual quarterly capacity auction in </a:t>
            </a:r>
            <a:r>
              <a:rPr lang="en-GB" sz="1800" b="1" kern="1200" dirty="0" smtClean="0">
                <a:latin typeface="+mj-lt"/>
                <a:ea typeface="+mn-ea"/>
                <a:cs typeface="Arial" charset="0"/>
              </a:rPr>
              <a:t>June 2014</a:t>
            </a:r>
            <a:r>
              <a:rPr lang="en-GB" sz="1800" kern="1200" dirty="0" smtClean="0">
                <a:latin typeface="+mj-lt"/>
                <a:ea typeface="+mn-ea"/>
                <a:cs typeface="Arial" charset="0"/>
              </a:rPr>
              <a:t>: first Q capacity products from Oct 2014 to Sept 2015 (Q1-Q4) ---- common platform</a:t>
            </a:r>
          </a:p>
          <a:p>
            <a:pPr marL="1217612" lvl="2" indent="-266700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809625" algn="l"/>
              </a:tabLst>
              <a:defRPr/>
            </a:pPr>
            <a:r>
              <a:rPr lang="en-GB" sz="1800" kern="1200" dirty="0" smtClean="0">
                <a:latin typeface="+mj-lt"/>
                <a:ea typeface="+mn-ea"/>
                <a:cs typeface="Arial" charset="0"/>
              </a:rPr>
              <a:t>Monthly auction in </a:t>
            </a:r>
            <a:r>
              <a:rPr lang="en-GB" sz="1800" b="1" kern="1200" dirty="0" smtClean="0">
                <a:latin typeface="+mj-lt"/>
                <a:ea typeface="+mn-ea"/>
                <a:cs typeface="Arial" charset="0"/>
              </a:rPr>
              <a:t>April 2014 </a:t>
            </a:r>
            <a:r>
              <a:rPr lang="en-GB" sz="1800" kern="1200" dirty="0" smtClean="0">
                <a:latin typeface="+mj-lt"/>
                <a:ea typeface="+mn-ea"/>
                <a:cs typeface="Arial" charset="0"/>
              </a:rPr>
              <a:t>?</a:t>
            </a:r>
            <a:r>
              <a:rPr lang="en-GB" sz="1800" b="1" kern="1200" dirty="0" smtClean="0">
                <a:latin typeface="+mj-lt"/>
                <a:ea typeface="+mn-ea"/>
                <a:cs typeface="Arial" charset="0"/>
              </a:rPr>
              <a:t> Sept 2014 </a:t>
            </a:r>
            <a:r>
              <a:rPr lang="en-GB" sz="1800" kern="1200" dirty="0" smtClean="0">
                <a:latin typeface="+mj-lt"/>
                <a:ea typeface="+mn-ea"/>
                <a:cs typeface="Arial" charset="0"/>
              </a:rPr>
              <a:t>?</a:t>
            </a:r>
          </a:p>
          <a:p>
            <a:pPr marL="1217612" lvl="2" indent="-266700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809625" algn="l"/>
              </a:tabLst>
              <a:defRPr/>
            </a:pPr>
            <a:r>
              <a:rPr lang="en-GB" sz="1800" kern="1200" dirty="0" smtClean="0">
                <a:latin typeface="+mj-lt"/>
                <a:ea typeface="+mn-ea"/>
                <a:cs typeface="Arial" charset="0"/>
              </a:rPr>
              <a:t>Daily auctions from </a:t>
            </a:r>
            <a:r>
              <a:rPr lang="en-GB" sz="1800" b="1" kern="1200" dirty="0" smtClean="0">
                <a:latin typeface="+mj-lt"/>
                <a:ea typeface="+mn-ea"/>
                <a:cs typeface="Arial" charset="0"/>
              </a:rPr>
              <a:t>October 2014 </a:t>
            </a:r>
            <a:r>
              <a:rPr lang="en-GB" sz="1800" kern="1200" dirty="0" smtClean="0">
                <a:latin typeface="+mj-lt"/>
                <a:ea typeface="+mn-ea"/>
                <a:cs typeface="Arial" charset="0"/>
              </a:rPr>
              <a:t>?</a:t>
            </a:r>
          </a:p>
          <a:p>
            <a:pPr marL="1217612" lvl="2" indent="-266700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809625" algn="l"/>
              </a:tabLst>
              <a:defRPr/>
            </a:pPr>
            <a:r>
              <a:rPr lang="en-GB" sz="1800" kern="1200" dirty="0" smtClean="0">
                <a:latin typeface="+mj-lt"/>
                <a:ea typeface="+mn-ea"/>
                <a:cs typeface="Arial" charset="0"/>
              </a:rPr>
              <a:t>Annual yearly capacity auction in </a:t>
            </a:r>
            <a:r>
              <a:rPr lang="en-GB" sz="1800" b="1" kern="1200" dirty="0" smtClean="0">
                <a:latin typeface="+mj-lt"/>
                <a:ea typeface="+mn-ea"/>
                <a:cs typeface="Arial" charset="0"/>
              </a:rPr>
              <a:t>March 2015</a:t>
            </a:r>
            <a:r>
              <a:rPr lang="en-GB" sz="1800" kern="1200" dirty="0" smtClean="0">
                <a:latin typeface="+mj-lt"/>
                <a:ea typeface="+mn-ea"/>
                <a:cs typeface="Arial" charset="0"/>
              </a:rPr>
              <a:t>: first yearly capacity products from Oct 2015 (Y1-Y15)</a:t>
            </a:r>
          </a:p>
          <a:p>
            <a:pPr marL="809625" lvl="1" indent="-266700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  <a:tabLst>
                <a:tab pos="809625" algn="l"/>
              </a:tabLst>
              <a:defRPr/>
            </a:pPr>
            <a:endParaRPr lang="en-GB" sz="2000" kern="1200" dirty="0" smtClean="0">
              <a:latin typeface="+mj-lt"/>
              <a:ea typeface="+mn-ea"/>
              <a:cs typeface="Arial" charset="0"/>
            </a:endParaRPr>
          </a:p>
          <a:p>
            <a:pPr marL="809625" lvl="1" indent="-266700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  <a:tabLst>
                <a:tab pos="809625" algn="l"/>
              </a:tabLst>
              <a:defRPr/>
            </a:pPr>
            <a:endParaRPr lang="en-GB" sz="1800" kern="1200" dirty="0" smtClean="0">
              <a:latin typeface="+mj-lt"/>
              <a:ea typeface="+mn-ea"/>
              <a:cs typeface="Arial" charset="0"/>
            </a:endParaRPr>
          </a:p>
          <a:p>
            <a:pPr marL="1217612" lvl="2" indent="-266700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Tx/>
              <a:buChar char="-"/>
              <a:tabLst>
                <a:tab pos="809625" algn="l"/>
              </a:tabLst>
              <a:defRPr/>
            </a:pPr>
            <a:endParaRPr lang="en-GB" sz="1600" b="1" kern="1200" dirty="0" smtClean="0">
              <a:latin typeface="+mj-lt"/>
              <a:ea typeface="+mn-ea"/>
              <a:cs typeface="Arial" charset="0"/>
            </a:endParaRPr>
          </a:p>
          <a:p>
            <a:pPr marL="809625" lvl="1" indent="-266700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Tx/>
              <a:buChar char="-"/>
              <a:tabLst>
                <a:tab pos="809625" algn="l"/>
              </a:tabLst>
              <a:defRPr/>
            </a:pPr>
            <a:endParaRPr lang="en-GB" sz="1800" b="1" kern="1200" dirty="0" smtClean="0">
              <a:latin typeface="+mj-lt"/>
              <a:ea typeface="+mn-ea"/>
              <a:cs typeface="Arial" charset="0"/>
            </a:endParaRPr>
          </a:p>
        </p:txBody>
      </p:sp>
      <p:sp>
        <p:nvSpPr>
          <p:cNvPr id="8" name="7 Elipse"/>
          <p:cNvSpPr/>
          <p:nvPr/>
        </p:nvSpPr>
        <p:spPr>
          <a:xfrm>
            <a:off x="395536" y="2348880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/>
              <a:t>1</a:t>
            </a:r>
            <a:endParaRPr lang="es-ES" sz="20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899592" y="2852936"/>
            <a:ext cx="3384376" cy="4247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marL="809625" lvl="1" indent="-266700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  <a:tabLst>
                <a:tab pos="809625" algn="l"/>
              </a:tabLst>
              <a:defRPr/>
            </a:pPr>
            <a:r>
              <a:rPr lang="en-GB" b="1" dirty="0" smtClean="0">
                <a:solidFill>
                  <a:schemeClr val="bg1"/>
                </a:solidFill>
                <a:cs typeface="Arial" charset="0"/>
              </a:rPr>
              <a:t>SPAIN-FRANCE (II)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Rectángulo"/>
          <p:cNvSpPr>
            <a:spLocks noChangeArrowheads="1"/>
          </p:cNvSpPr>
          <p:nvPr/>
        </p:nvSpPr>
        <p:spPr bwMode="auto">
          <a:xfrm>
            <a:off x="-180528" y="731370"/>
            <a:ext cx="8001000" cy="60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5600" indent="-263525" algn="ctr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r>
              <a:rPr lang="en-US" sz="2800" dirty="0" smtClean="0">
                <a:solidFill>
                  <a:srgbClr val="264D74"/>
                </a:solidFill>
              </a:rPr>
              <a:t>II. Capacity Allocation Mechanisms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323528" y="1700808"/>
            <a:ext cx="871296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263525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r>
              <a:rPr lang="en-US" sz="2400" dirty="0" smtClean="0"/>
              <a:t>II.1. CAM Roadmap for SGRI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  <p:sp>
        <p:nvSpPr>
          <p:cNvPr id="8" name="7 Elipse"/>
          <p:cNvSpPr/>
          <p:nvPr/>
        </p:nvSpPr>
        <p:spPr>
          <a:xfrm>
            <a:off x="395536" y="2348880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/>
              <a:t>1</a:t>
            </a:r>
            <a:endParaRPr lang="es-ES" sz="2000" b="1" dirty="0"/>
          </a:p>
        </p:txBody>
      </p:sp>
      <p:sp>
        <p:nvSpPr>
          <p:cNvPr id="10" name="2 Marcador de contenido"/>
          <p:cNvSpPr>
            <a:spLocks noGrp="1"/>
          </p:cNvSpPr>
          <p:nvPr>
            <p:ph idx="1"/>
          </p:nvPr>
        </p:nvSpPr>
        <p:spPr>
          <a:xfrm>
            <a:off x="395536" y="2276872"/>
            <a:ext cx="8424936" cy="4425950"/>
          </a:xfrm>
        </p:spPr>
        <p:txBody>
          <a:bodyPr/>
          <a:lstStyle/>
          <a:p>
            <a:pPr marL="809625" lvl="1" indent="-266700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  <a:tabLst>
                <a:tab pos="809625" algn="l"/>
              </a:tabLst>
              <a:defRPr/>
            </a:pPr>
            <a:r>
              <a:rPr lang="en-GB" sz="2000" b="1" u="sng" kern="1200" dirty="0" smtClean="0">
                <a:latin typeface="+mj-lt"/>
                <a:ea typeface="+mn-ea"/>
                <a:cs typeface="Arial" charset="0"/>
              </a:rPr>
              <a:t>Capacity product definition and calendar </a:t>
            </a:r>
            <a:r>
              <a:rPr lang="en-GB" sz="2000" b="1" kern="1200" dirty="0" smtClean="0">
                <a:latin typeface="+mj-lt"/>
                <a:ea typeface="+mn-ea"/>
                <a:cs typeface="Arial" charset="0"/>
              </a:rPr>
              <a:t>(IV)</a:t>
            </a:r>
          </a:p>
          <a:p>
            <a:pPr marL="809625" lvl="1" indent="-266700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Tx/>
              <a:buChar char="-"/>
              <a:tabLst>
                <a:tab pos="809625" algn="l"/>
              </a:tabLst>
              <a:defRPr/>
            </a:pPr>
            <a:endParaRPr lang="en-GB" sz="1800" kern="1200" dirty="0" smtClean="0">
              <a:latin typeface="+mj-lt"/>
              <a:ea typeface="+mn-ea"/>
              <a:cs typeface="Arial" charset="0"/>
            </a:endParaRPr>
          </a:p>
          <a:p>
            <a:pPr marL="627063" lvl="1" indent="-271463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809625" algn="l"/>
              </a:tabLst>
              <a:defRPr/>
            </a:pPr>
            <a:r>
              <a:rPr lang="en-GB" sz="1800" b="1" kern="1200" dirty="0" smtClean="0">
                <a:cs typeface="Arial" charset="0"/>
              </a:rPr>
              <a:t>Definition of available bundled capacity for the next years </a:t>
            </a:r>
            <a:r>
              <a:rPr lang="en-GB" sz="1800" kern="1200" dirty="0" smtClean="0">
                <a:cs typeface="Arial" charset="0"/>
              </a:rPr>
              <a:t>(Oct 2014...), agreement on the split of capacity (Q, yearly, 15 years), Longest allocation period = 1 year ?</a:t>
            </a:r>
          </a:p>
          <a:p>
            <a:pPr marL="627063" lvl="1" indent="-271463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809625" algn="l"/>
              </a:tabLst>
              <a:defRPr/>
            </a:pPr>
            <a:r>
              <a:rPr lang="en-GB" sz="1800" b="1" kern="1200" dirty="0" smtClean="0">
                <a:cs typeface="Arial" charset="0"/>
              </a:rPr>
              <a:t>VIP</a:t>
            </a:r>
          </a:p>
          <a:p>
            <a:pPr marL="627063" lvl="1" indent="-271463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809625" algn="l"/>
              </a:tabLst>
              <a:defRPr/>
            </a:pPr>
            <a:r>
              <a:rPr lang="en-GB" sz="1800" kern="1200" dirty="0" smtClean="0">
                <a:cs typeface="Arial" charset="0"/>
              </a:rPr>
              <a:t>Common criteria on: </a:t>
            </a:r>
            <a:r>
              <a:rPr lang="en-GB" sz="1800" b="1" kern="1200" dirty="0" smtClean="0">
                <a:cs typeface="Arial" charset="0"/>
              </a:rPr>
              <a:t>unbundled / interruptible / backhaul </a:t>
            </a:r>
          </a:p>
          <a:p>
            <a:pPr marL="627063" lvl="1" indent="-271463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809625" algn="l"/>
              </a:tabLst>
              <a:defRPr/>
            </a:pPr>
            <a:r>
              <a:rPr lang="en-GB" sz="1800" kern="1200" dirty="0" smtClean="0">
                <a:latin typeface="+mj-lt"/>
                <a:ea typeface="+mn-ea"/>
                <a:cs typeface="Arial" charset="0"/>
              </a:rPr>
              <a:t>Yearly and Monthly capacity products </a:t>
            </a:r>
            <a:r>
              <a:rPr lang="en-GB" sz="1800" b="1" kern="1200" dirty="0" smtClean="0">
                <a:latin typeface="+mj-lt"/>
                <a:ea typeface="+mn-ea"/>
                <a:cs typeface="Arial" charset="0"/>
              </a:rPr>
              <a:t>have been offered by auction </a:t>
            </a:r>
            <a:r>
              <a:rPr lang="en-GB" sz="1800" kern="1200" dirty="0" smtClean="0">
                <a:latin typeface="+mj-lt"/>
                <a:ea typeface="+mn-ea"/>
                <a:cs typeface="Arial" charset="0"/>
              </a:rPr>
              <a:t>in June 2012, from Oct 2012 to Sept 2013</a:t>
            </a:r>
          </a:p>
          <a:p>
            <a:pPr marL="627063" lvl="1" indent="-271463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809625" algn="l"/>
              </a:tabLst>
              <a:defRPr/>
            </a:pPr>
            <a:r>
              <a:rPr lang="en-GB" sz="1800" kern="1200" dirty="0" smtClean="0">
                <a:latin typeface="+mj-lt"/>
                <a:ea typeface="+mn-ea"/>
                <a:cs typeface="Arial" charset="0"/>
              </a:rPr>
              <a:t>Quarterly capacity product could be offered in </a:t>
            </a:r>
            <a:r>
              <a:rPr lang="en-GB" sz="1800" b="1" kern="1200" dirty="0" smtClean="0">
                <a:latin typeface="+mj-lt"/>
                <a:ea typeface="+mn-ea"/>
                <a:cs typeface="Arial" charset="0"/>
              </a:rPr>
              <a:t>June 2013 </a:t>
            </a:r>
            <a:r>
              <a:rPr lang="en-GB" sz="1400" kern="1200" dirty="0" smtClean="0">
                <a:latin typeface="+mj-lt"/>
                <a:ea typeface="+mn-ea"/>
                <a:cs typeface="Arial" charset="0"/>
              </a:rPr>
              <a:t>(Oct 2013-Sept 2014)</a:t>
            </a:r>
            <a:r>
              <a:rPr lang="en-GB" sz="1800" kern="1200" dirty="0" smtClean="0">
                <a:latin typeface="+mj-lt"/>
                <a:ea typeface="+mn-ea"/>
                <a:cs typeface="Arial" charset="0"/>
              </a:rPr>
              <a:t> with the same methodology than last year. To be decided: offering yearly capacity product like last year or in March 2013</a:t>
            </a:r>
          </a:p>
          <a:p>
            <a:pPr marL="627063" lvl="1" indent="-271463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809625" algn="l"/>
              </a:tabLst>
              <a:defRPr/>
            </a:pPr>
            <a:endParaRPr lang="en-GB" sz="1800" kern="1200" dirty="0" smtClean="0">
              <a:latin typeface="+mj-lt"/>
              <a:ea typeface="+mn-ea"/>
              <a:cs typeface="Arial" charset="0"/>
            </a:endParaRPr>
          </a:p>
          <a:p>
            <a:pPr marL="627063" lvl="1" indent="-271463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809625" algn="l"/>
              </a:tabLst>
              <a:defRPr/>
            </a:pPr>
            <a:endParaRPr lang="en-GB" sz="1800" b="1" kern="1200" dirty="0" smtClean="0">
              <a:cs typeface="Arial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899592" y="2691011"/>
            <a:ext cx="3456384" cy="4247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marL="809625" lvl="1" indent="-266700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  <a:tabLst>
                <a:tab pos="809625" algn="l"/>
              </a:tabLst>
              <a:defRPr/>
            </a:pPr>
            <a:r>
              <a:rPr lang="en-GB" b="1" dirty="0" smtClean="0">
                <a:solidFill>
                  <a:schemeClr val="bg1"/>
                </a:solidFill>
                <a:cs typeface="Arial" charset="0"/>
              </a:rPr>
              <a:t>SPAIN-PORTUGA L (I)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_Standard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1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6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5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2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7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Standarddesign">
  <a:themeElements>
    <a:clrScheme name="2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9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Standarddesign">
  <a:themeElements>
    <a:clrScheme name="2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0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DocumentWithSurveyEventReceiver</Name>
    <Synchronization>Asynchronous</Synchronization>
    <Type>10002</Type>
    <SequenceNumber>11001</SequenceNumber>
    <Assembly>Acer.DocSurvey.DataModel, Version=1.0.0.0, Culture=neutral, PublicKeyToken=4521b098f10fe6ff</Assembly>
    <Class>Acer.DocSurvey.DataModel.EventReceivers.DocumentWithSurveyEventReceiver</Class>
    <Data/>
    <Filter/>
  </Receiver>
</spe:Receiver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85daa2e-53d8-4475-82b8-9c7d25324e34">ACER-2015-17267</_dlc_DocId>
    <_dlc_DocIdUrl xmlns="985daa2e-53d8-4475-82b8-9c7d25324e34">
      <Url>http://extranet.acer.europa.eu/en/Gas/Regional_%20Intiatives/South_GRI/Meetings/RCC%20Meetings/11th_RCC_Meeting/_layouts/DocIdRedir.aspx?ID=ACER-2015-17267</Url>
      <Description>ACER-2015-17267</Description>
    </_dlc_DocIdUrl>
    <ACER_Abstract xmlns="985daa2e-53d8-4475-82b8-9c7d25324e34" xsi:nil="true"/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EC9FD0B92D26E4084F8E2F9F6597ADF" ma:contentTypeVersion="21" ma:contentTypeDescription="Create a new document." ma:contentTypeScope="" ma:versionID="058c230912942c86c16731cbd84b88b6">
  <xsd:schema xmlns:xsd="http://www.w3.org/2001/XMLSchema" xmlns:xs="http://www.w3.org/2001/XMLSchema" xmlns:p="http://schemas.microsoft.com/office/2006/metadata/properties" xmlns:ns2="985daa2e-53d8-4475-82b8-9c7d25324e34" targetNamespace="http://schemas.microsoft.com/office/2006/metadata/properties" ma:root="true" ma:fieldsID="35efc3e5b9c61b0dc7b50a186a6c1079" ns2:_="">
    <xsd:import namespace="985daa2e-53d8-4475-82b8-9c7d25324e3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ACER_Abstrac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daa2e-53d8-4475-82b8-9c7d25324e3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ACER_Abstract" ma:index="11" nillable="true" ma:displayName="Abstract" ma:description="" ma:internalName="ACER_Abstract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B3D5971-A417-44FE-A84E-5F8385BE91BA}"/>
</file>

<file path=customXml/itemProps2.xml><?xml version="1.0" encoding="utf-8"?>
<ds:datastoreItem xmlns:ds="http://schemas.openxmlformats.org/officeDocument/2006/customXml" ds:itemID="{B51B8CE3-E95D-4771-9C6A-C010FCACBAAC}"/>
</file>

<file path=customXml/itemProps3.xml><?xml version="1.0" encoding="utf-8"?>
<ds:datastoreItem xmlns:ds="http://schemas.openxmlformats.org/officeDocument/2006/customXml" ds:itemID="{83285760-D62F-42B4-998D-2D2AC5DD7FFF}"/>
</file>

<file path=customXml/itemProps4.xml><?xml version="1.0" encoding="utf-8"?>
<ds:datastoreItem xmlns:ds="http://schemas.openxmlformats.org/officeDocument/2006/customXml" ds:itemID="{9FCAE2DE-2A54-4C18-9DC9-2C8141AB60F5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6718</TotalTime>
  <Words>1864</Words>
  <Application>Microsoft Office PowerPoint</Application>
  <PresentationFormat>Presentación en pantalla (4:3)</PresentationFormat>
  <Paragraphs>279</Paragraphs>
  <Slides>34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15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50" baseType="lpstr">
      <vt:lpstr>8_Office Theme</vt:lpstr>
      <vt:lpstr>7_Office Theme</vt:lpstr>
      <vt:lpstr>3_Office Theme</vt:lpstr>
      <vt:lpstr>2_Office Theme</vt:lpstr>
      <vt:lpstr>2_Standarddesign</vt:lpstr>
      <vt:lpstr>9_Office Theme</vt:lpstr>
      <vt:lpstr>4_Office Theme</vt:lpstr>
      <vt:lpstr>3_Standarddesign</vt:lpstr>
      <vt:lpstr>10_Office Theme</vt:lpstr>
      <vt:lpstr>1_Standarddesign</vt:lpstr>
      <vt:lpstr>11_Office Theme</vt:lpstr>
      <vt:lpstr>6_Office Theme</vt:lpstr>
      <vt:lpstr>5_Office Theme</vt:lpstr>
      <vt:lpstr>Diseño personalizado</vt:lpstr>
      <vt:lpstr>12_Office Theme</vt:lpstr>
      <vt:lpstr>Picture</vt:lpstr>
      <vt:lpstr>Diapositiva 1</vt:lpstr>
      <vt:lpstr>Agenda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</vt:vector>
  </TitlesOfParts>
  <Company>CEER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Simon Cran-McGreehin</dc:creator>
  <cp:lastModifiedBy>rpg</cp:lastModifiedBy>
  <cp:revision>1163</cp:revision>
  <dcterms:created xsi:type="dcterms:W3CDTF">2008-11-21T11:47:24Z</dcterms:created>
  <dcterms:modified xsi:type="dcterms:W3CDTF">2013-01-28T10:11:40Z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0x0101001EC9FD0B92D26E4084F8E2F9F6597ADF</vt:lpwstr>
  </property>
  <property fmtid="{D5CDD505-2E9C-101B-9397-08002B2CF9AE}" pid="3" name="_dlc_DocIdItemGuid">
    <vt:lpwstr>c8fb8370-8736-4f05-9f72-9673b345e373</vt:lpwstr>
  </property>
</Properties>
</file>